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66" r:id="rId5"/>
    <p:sldId id="268" r:id="rId6"/>
    <p:sldId id="269" r:id="rId7"/>
    <p:sldId id="270" r:id="rId8"/>
    <p:sldId id="271" r:id="rId9"/>
    <p:sldId id="272" r:id="rId10"/>
    <p:sldId id="273" r:id="rId11"/>
    <p:sldId id="274" r:id="rId12"/>
  </p:sldIdLst>
  <p:sldSz cx="18288000" cy="10287000"/>
  <p:notesSz cx="6858000" cy="9144000"/>
  <p:embeddedFontLst>
    <p:embeddedFont>
      <p:font typeface="Noto Sans" panose="020B0502040504020204" pitchFamily="34" charset="0"/>
      <p:regular r:id="rId13"/>
      <p:bold r:id="rId14"/>
    </p:embeddedFont>
    <p:embeddedFont>
      <p:font typeface="Noto Sans Bold" panose="020B0802040504020204" charset="0"/>
      <p:regular r:id="rId15"/>
    </p:embeddedFont>
    <p:embeddedFont>
      <p:font typeface="Noto Sans Bold Italics" panose="02010600030101010101" charset="0"/>
      <p:regular r:id="rId16"/>
    </p:embeddedFont>
    <p:embeddedFont>
      <p:font typeface="Noto Sans Italics" panose="02010600030101010101" charset="0"/>
      <p:regular r:id="rId17"/>
    </p:embeddedFont>
    <p:embeddedFont>
      <p:font typeface="Oswald" panose="00000500000000000000" pitchFamily="2"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72" y="1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media" Target="../media/media3.mp4"/><Relationship Id="rId7" Type="http://schemas.openxmlformats.org/officeDocument/2006/relationships/image" Target="../media/image10.jpe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9.jpeg"/><Relationship Id="rId5" Type="http://schemas.openxmlformats.org/officeDocument/2006/relationships/slideLayout" Target="../slideLayouts/slideLayout7.xml"/><Relationship Id="rId4" Type="http://schemas.openxmlformats.org/officeDocument/2006/relationships/video" Target="../media/media3.mp4"/></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V="1">
            <a:off x="13086629" y="8647393"/>
            <a:ext cx="4172671" cy="0"/>
          </a:xfrm>
          <a:prstGeom prst="line">
            <a:avLst/>
          </a:prstGeom>
          <a:ln w="38100" cap="flat">
            <a:solidFill>
              <a:srgbClr val="41434B"/>
            </a:solidFill>
            <a:prstDash val="solid"/>
            <a:headEnd type="none" w="sm" len="sm"/>
            <a:tailEnd type="none" w="sm" len="sm"/>
          </a:ln>
        </p:spPr>
      </p:sp>
      <p:sp>
        <p:nvSpPr>
          <p:cNvPr id="3" name="Freeform 3"/>
          <p:cNvSpPr/>
          <p:nvPr/>
        </p:nvSpPr>
        <p:spPr>
          <a:xfrm>
            <a:off x="1028700" y="0"/>
            <a:ext cx="2554053" cy="2554053"/>
          </a:xfrm>
          <a:custGeom>
            <a:avLst/>
            <a:gdLst/>
            <a:ahLst/>
            <a:cxnLst/>
            <a:rect l="l" t="t" r="r" b="b"/>
            <a:pathLst>
              <a:path w="2554053" h="2554053">
                <a:moveTo>
                  <a:pt x="0" y="0"/>
                </a:moveTo>
                <a:lnTo>
                  <a:pt x="2554053" y="0"/>
                </a:lnTo>
                <a:lnTo>
                  <a:pt x="2554053" y="2554053"/>
                </a:lnTo>
                <a:lnTo>
                  <a:pt x="0" y="2554053"/>
                </a:lnTo>
                <a:lnTo>
                  <a:pt x="0" y="0"/>
                </a:lnTo>
                <a:close/>
              </a:path>
            </a:pathLst>
          </a:custGeom>
          <a:blipFill>
            <a:blip r:embed="rId2"/>
            <a:stretch>
              <a:fillRect/>
            </a:stretch>
          </a:blipFill>
        </p:spPr>
      </p:sp>
      <p:sp>
        <p:nvSpPr>
          <p:cNvPr id="4" name="TextBox 4"/>
          <p:cNvSpPr txBox="1"/>
          <p:nvPr/>
        </p:nvSpPr>
        <p:spPr>
          <a:xfrm>
            <a:off x="1028700" y="3217735"/>
            <a:ext cx="8370818" cy="2773698"/>
          </a:xfrm>
          <a:prstGeom prst="rect">
            <a:avLst/>
          </a:prstGeom>
        </p:spPr>
        <p:txBody>
          <a:bodyPr lIns="0" tIns="0" rIns="0" bIns="0" rtlCol="0" anchor="t">
            <a:spAutoFit/>
          </a:bodyPr>
          <a:lstStyle/>
          <a:p>
            <a:pPr algn="l">
              <a:lnSpc>
                <a:spcPts val="16828"/>
              </a:lnSpc>
            </a:pPr>
            <a:r>
              <a:rPr lang="en-US" sz="10999" spc="-538" dirty="0">
                <a:solidFill>
                  <a:srgbClr val="000000"/>
                </a:solidFill>
                <a:latin typeface="Oswald"/>
                <a:ea typeface="Oswald"/>
                <a:cs typeface="Oswald"/>
                <a:sym typeface="Oswald"/>
              </a:rPr>
              <a:t>HARPY</a:t>
            </a:r>
          </a:p>
          <a:p>
            <a:pPr algn="l">
              <a:lnSpc>
                <a:spcPts val="4590"/>
              </a:lnSpc>
            </a:pPr>
            <a:r>
              <a:rPr lang="en-US" sz="3000" spc="-147" dirty="0">
                <a:solidFill>
                  <a:srgbClr val="000000"/>
                </a:solidFill>
                <a:latin typeface="Noto Sans"/>
                <a:ea typeface="Noto Sans"/>
                <a:cs typeface="Noto Sans"/>
                <a:sym typeface="Noto Sans"/>
              </a:rPr>
              <a:t>Parasite/ Human-AI Co-Design</a:t>
            </a:r>
          </a:p>
        </p:txBody>
      </p:sp>
      <p:sp>
        <p:nvSpPr>
          <p:cNvPr id="5" name="TextBox 5"/>
          <p:cNvSpPr txBox="1"/>
          <p:nvPr/>
        </p:nvSpPr>
        <p:spPr>
          <a:xfrm>
            <a:off x="1028700" y="6294565"/>
            <a:ext cx="3619500" cy="422275"/>
          </a:xfrm>
          <a:prstGeom prst="rect">
            <a:avLst/>
          </a:prstGeom>
        </p:spPr>
        <p:txBody>
          <a:bodyPr wrap="square" lIns="0" tIns="0" rIns="0" bIns="0" rtlCol="0" anchor="t">
            <a:spAutoFit/>
          </a:bodyPr>
          <a:lstStyle/>
          <a:p>
            <a:pPr>
              <a:lnSpc>
                <a:spcPts val="3499"/>
              </a:lnSpc>
              <a:spcBef>
                <a:spcPct val="0"/>
              </a:spcBef>
            </a:pPr>
            <a:r>
              <a:rPr lang="en-US" sz="2499" b="1" i="1" dirty="0">
                <a:solidFill>
                  <a:srgbClr val="000000">
                    <a:alpha val="71765"/>
                  </a:srgbClr>
                </a:solidFill>
                <a:latin typeface="Noto Sans Bold Italics"/>
                <a:ea typeface="Noto Sans Bold Italics"/>
                <a:cs typeface="Noto Sans Bold Italics"/>
                <a:sym typeface="Noto Sans Bold Italics"/>
              </a:rPr>
              <a:t>05152026</a:t>
            </a:r>
          </a:p>
        </p:txBody>
      </p:sp>
      <p:sp>
        <p:nvSpPr>
          <p:cNvPr id="6" name="TextBox 6"/>
          <p:cNvSpPr txBox="1"/>
          <p:nvPr/>
        </p:nvSpPr>
        <p:spPr>
          <a:xfrm>
            <a:off x="13231054" y="8836025"/>
            <a:ext cx="4028246" cy="422275"/>
          </a:xfrm>
          <a:prstGeom prst="rect">
            <a:avLst/>
          </a:prstGeom>
        </p:spPr>
        <p:txBody>
          <a:bodyPr lIns="0" tIns="0" rIns="0" bIns="0" rtlCol="0" anchor="t">
            <a:spAutoFit/>
          </a:bodyPr>
          <a:lstStyle/>
          <a:p>
            <a:pPr algn="r">
              <a:lnSpc>
                <a:spcPts val="3499"/>
              </a:lnSpc>
              <a:spcBef>
                <a:spcPct val="0"/>
              </a:spcBef>
            </a:pPr>
            <a:r>
              <a:rPr lang="en-US" sz="2499">
                <a:solidFill>
                  <a:srgbClr val="000000">
                    <a:alpha val="71765"/>
                  </a:srgbClr>
                </a:solidFill>
                <a:latin typeface="Noto Sans"/>
                <a:ea typeface="Noto Sans"/>
                <a:cs typeface="Noto Sans"/>
                <a:sym typeface="Noto Sans"/>
              </a:rPr>
              <a:t>Carlos Chacon / Hisa Nimi</a:t>
            </a:r>
          </a:p>
        </p:txBody>
      </p:sp>
      <p:sp>
        <p:nvSpPr>
          <p:cNvPr id="7" name="TextBox 7"/>
          <p:cNvSpPr txBox="1"/>
          <p:nvPr/>
        </p:nvSpPr>
        <p:spPr>
          <a:xfrm>
            <a:off x="6248400" y="6910668"/>
            <a:ext cx="11010900" cy="1765868"/>
          </a:xfrm>
          <a:prstGeom prst="rect">
            <a:avLst/>
          </a:prstGeom>
        </p:spPr>
        <p:txBody>
          <a:bodyPr wrap="square" lIns="0" tIns="0" rIns="0" bIns="0" rtlCol="0" anchor="t">
            <a:spAutoFit/>
          </a:bodyPr>
          <a:lstStyle/>
          <a:p>
            <a:pPr algn="r">
              <a:lnSpc>
                <a:spcPts val="3499"/>
              </a:lnSpc>
            </a:pPr>
            <a:r>
              <a:rPr lang="en-US" dirty="0" err="1">
                <a:solidFill>
                  <a:srgbClr val="000000">
                    <a:alpha val="71765"/>
                  </a:srgbClr>
                </a:solidFill>
                <a:latin typeface="Noto Sans"/>
                <a:ea typeface="Noto Sans"/>
                <a:cs typeface="Noto Sans"/>
                <a:sym typeface="Noto Sans"/>
              </a:rPr>
              <a:t>MaxMSP</a:t>
            </a:r>
            <a:r>
              <a:rPr lang="en-US" dirty="0">
                <a:solidFill>
                  <a:srgbClr val="000000">
                    <a:alpha val="71765"/>
                  </a:srgbClr>
                </a:solidFill>
                <a:latin typeface="Noto Sans"/>
                <a:ea typeface="Noto Sans"/>
                <a:cs typeface="Noto Sans"/>
                <a:sym typeface="Noto Sans"/>
              </a:rPr>
              <a:t>, Python, Installation Setting: </a:t>
            </a:r>
            <a:r>
              <a:rPr lang="en-US" sz="2499" b="1" dirty="0">
                <a:solidFill>
                  <a:srgbClr val="000000">
                    <a:alpha val="71765"/>
                  </a:srgbClr>
                </a:solidFill>
                <a:latin typeface="Noto Sans"/>
                <a:ea typeface="Noto Sans"/>
                <a:cs typeface="Noto Sans"/>
                <a:sym typeface="Noto Sans"/>
              </a:rPr>
              <a:t>Danny (</a:t>
            </a:r>
            <a:r>
              <a:rPr lang="en-US" sz="2499" b="1" dirty="0" err="1">
                <a:solidFill>
                  <a:srgbClr val="000000">
                    <a:alpha val="71765"/>
                  </a:srgbClr>
                </a:solidFill>
                <a:latin typeface="Noto Sans"/>
                <a:ea typeface="Noto Sans"/>
                <a:cs typeface="Noto Sans"/>
                <a:sym typeface="Noto Sans"/>
              </a:rPr>
              <a:t>Yandong</a:t>
            </a:r>
            <a:r>
              <a:rPr lang="en-US" sz="2499" b="1" dirty="0">
                <a:solidFill>
                  <a:srgbClr val="000000">
                    <a:alpha val="71765"/>
                  </a:srgbClr>
                </a:solidFill>
                <a:latin typeface="Noto Sans"/>
                <a:ea typeface="Noto Sans"/>
                <a:cs typeface="Noto Sans"/>
                <a:sym typeface="Noto Sans"/>
              </a:rPr>
              <a:t> Li)</a:t>
            </a:r>
          </a:p>
          <a:p>
            <a:pPr algn="r">
              <a:lnSpc>
                <a:spcPts val="3499"/>
              </a:lnSpc>
            </a:pPr>
            <a:r>
              <a:rPr lang="en-US" dirty="0">
                <a:solidFill>
                  <a:srgbClr val="000000">
                    <a:alpha val="71765"/>
                  </a:srgbClr>
                </a:solidFill>
                <a:latin typeface="Noto Sans"/>
                <a:ea typeface="Noto Sans"/>
                <a:cs typeface="Noto Sans"/>
                <a:sym typeface="Noto Sans"/>
              </a:rPr>
              <a:t>Arduino, illustration, Installation Setting: </a:t>
            </a:r>
            <a:r>
              <a:rPr lang="en-US" sz="2499" dirty="0">
                <a:solidFill>
                  <a:srgbClr val="000000">
                    <a:alpha val="71765"/>
                  </a:srgbClr>
                </a:solidFill>
                <a:latin typeface="Noto Sans"/>
                <a:ea typeface="Noto Sans"/>
                <a:cs typeface="Noto Sans"/>
                <a:sym typeface="Noto Sans"/>
              </a:rPr>
              <a:t>Simone</a:t>
            </a:r>
          </a:p>
          <a:p>
            <a:pPr algn="r">
              <a:lnSpc>
                <a:spcPts val="3499"/>
              </a:lnSpc>
            </a:pPr>
            <a:r>
              <a:rPr lang="en-US" dirty="0">
                <a:solidFill>
                  <a:srgbClr val="000000">
                    <a:alpha val="71765"/>
                  </a:srgbClr>
                </a:solidFill>
                <a:latin typeface="Noto Sans"/>
                <a:ea typeface="Noto Sans"/>
                <a:cs typeface="Noto Sans"/>
                <a:sym typeface="Noto Sans"/>
              </a:rPr>
              <a:t>Touch Designer: </a:t>
            </a:r>
            <a:r>
              <a:rPr lang="en-US" sz="2499" dirty="0">
                <a:solidFill>
                  <a:srgbClr val="000000">
                    <a:alpha val="71765"/>
                  </a:srgbClr>
                </a:solidFill>
                <a:latin typeface="Noto Sans"/>
                <a:ea typeface="Noto Sans"/>
                <a:cs typeface="Noto Sans"/>
                <a:sym typeface="Noto Sans"/>
              </a:rPr>
              <a:t>Kenny </a:t>
            </a:r>
          </a:p>
          <a:p>
            <a:pPr algn="r">
              <a:lnSpc>
                <a:spcPts val="3499"/>
              </a:lnSpc>
              <a:spcBef>
                <a:spcPct val="0"/>
              </a:spcBef>
            </a:pPr>
            <a:r>
              <a:rPr lang="en-US" dirty="0">
                <a:solidFill>
                  <a:srgbClr val="000000">
                    <a:alpha val="71765"/>
                  </a:srgbClr>
                </a:solidFill>
                <a:latin typeface="Noto Sans"/>
                <a:ea typeface="Noto Sans"/>
                <a:cs typeface="Noto Sans"/>
                <a:sym typeface="Noto Sans"/>
              </a:rPr>
              <a:t>Recorder, Projector:</a:t>
            </a:r>
            <a:r>
              <a:rPr lang="en-US" sz="2499" dirty="0">
                <a:solidFill>
                  <a:srgbClr val="000000">
                    <a:alpha val="71765"/>
                  </a:srgbClr>
                </a:solidFill>
                <a:latin typeface="Noto Sans"/>
                <a:ea typeface="Noto Sans"/>
                <a:cs typeface="Noto Sans"/>
                <a:sym typeface="Noto Sans"/>
              </a:rPr>
              <a:t> Ivan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699056" y="896837"/>
            <a:ext cx="6353618" cy="7409467"/>
          </a:xfrm>
          <a:custGeom>
            <a:avLst/>
            <a:gdLst/>
            <a:ahLst/>
            <a:cxnLst/>
            <a:rect l="l" t="t" r="r" b="b"/>
            <a:pathLst>
              <a:path w="6353618" h="7409467">
                <a:moveTo>
                  <a:pt x="0" y="0"/>
                </a:moveTo>
                <a:lnTo>
                  <a:pt x="6353618" y="0"/>
                </a:lnTo>
                <a:lnTo>
                  <a:pt x="6353618" y="7409467"/>
                </a:lnTo>
                <a:lnTo>
                  <a:pt x="0" y="7409467"/>
                </a:lnTo>
                <a:lnTo>
                  <a:pt x="0" y="0"/>
                </a:lnTo>
                <a:close/>
              </a:path>
            </a:pathLst>
          </a:custGeom>
          <a:blipFill>
            <a:blip r:embed="rId2"/>
            <a:stretch>
              <a:fillRect/>
            </a:stretch>
          </a:blipFill>
        </p:spPr>
      </p:sp>
      <p:sp>
        <p:nvSpPr>
          <p:cNvPr id="3" name="TextBox 3"/>
          <p:cNvSpPr txBox="1"/>
          <p:nvPr/>
        </p:nvSpPr>
        <p:spPr>
          <a:xfrm>
            <a:off x="1028700" y="2333471"/>
            <a:ext cx="6339841" cy="4267200"/>
          </a:xfrm>
          <a:prstGeom prst="rect">
            <a:avLst/>
          </a:prstGeom>
        </p:spPr>
        <p:txBody>
          <a:bodyPr lIns="0" tIns="0" rIns="0" bIns="0" rtlCol="0" anchor="t">
            <a:spAutoFit/>
          </a:bodyPr>
          <a:lstStyle/>
          <a:p>
            <a:pPr algn="just">
              <a:lnSpc>
                <a:spcPts val="3824"/>
              </a:lnSpc>
            </a:pPr>
            <a:r>
              <a:rPr lang="en-US" sz="2499" spc="-122">
                <a:solidFill>
                  <a:srgbClr val="41434B"/>
                </a:solidFill>
                <a:latin typeface="Noto Sans"/>
                <a:ea typeface="Noto Sans"/>
                <a:cs typeface="Noto Sans"/>
                <a:sym typeface="Noto Sans"/>
              </a:rPr>
              <a:t>This project explores </a:t>
            </a:r>
            <a:r>
              <a:rPr lang="en-US" sz="2499" b="1" spc="-122">
                <a:solidFill>
                  <a:srgbClr val="41434B"/>
                </a:solidFill>
                <a:latin typeface="Noto Sans Bold"/>
                <a:ea typeface="Noto Sans Bold"/>
                <a:cs typeface="Noto Sans Bold"/>
                <a:sym typeface="Noto Sans Bold"/>
              </a:rPr>
              <a:t>sound as a parasite </a:t>
            </a:r>
            <a:r>
              <a:rPr lang="en-US" sz="2499" spc="-122">
                <a:solidFill>
                  <a:srgbClr val="41434B"/>
                </a:solidFill>
                <a:latin typeface="Noto Sans"/>
                <a:ea typeface="Noto Sans"/>
                <a:cs typeface="Noto Sans"/>
                <a:sym typeface="Noto Sans"/>
              </a:rPr>
              <a:t>using the mythological creature “Harpy” as a main reference.</a:t>
            </a:r>
          </a:p>
          <a:p>
            <a:pPr algn="just">
              <a:lnSpc>
                <a:spcPts val="3824"/>
              </a:lnSpc>
            </a:pPr>
            <a:endParaRPr lang="en-US" sz="2499" spc="-122">
              <a:solidFill>
                <a:srgbClr val="41434B"/>
              </a:solidFill>
              <a:latin typeface="Noto Sans"/>
              <a:ea typeface="Noto Sans"/>
              <a:cs typeface="Noto Sans"/>
              <a:sym typeface="Noto Sans"/>
            </a:endParaRPr>
          </a:p>
          <a:p>
            <a:pPr algn="just">
              <a:lnSpc>
                <a:spcPts val="3824"/>
              </a:lnSpc>
            </a:pPr>
            <a:r>
              <a:rPr lang="en-US" sz="2499" spc="-122">
                <a:solidFill>
                  <a:srgbClr val="41434B"/>
                </a:solidFill>
                <a:latin typeface="Noto Sans"/>
                <a:ea typeface="Noto Sans"/>
                <a:cs typeface="Noto Sans"/>
                <a:sym typeface="Noto Sans"/>
              </a:rPr>
              <a:t>Instead of helping the user, the system listens, learns, and slowly takes control using voice and audio cues to attract first and then confuse/ disturb and influence the user behavior. </a:t>
            </a:r>
          </a:p>
          <a:p>
            <a:pPr algn="just">
              <a:lnSpc>
                <a:spcPts val="3824"/>
              </a:lnSpc>
              <a:spcBef>
                <a:spcPct val="0"/>
              </a:spcBef>
            </a:pPr>
            <a:endParaRPr lang="en-US" sz="2499" spc="-122">
              <a:solidFill>
                <a:srgbClr val="41434B"/>
              </a:solidFill>
              <a:latin typeface="Noto Sans"/>
              <a:ea typeface="Noto Sans"/>
              <a:cs typeface="Noto Sans"/>
              <a:sym typeface="Noto Sans"/>
            </a:endParaRPr>
          </a:p>
        </p:txBody>
      </p:sp>
      <p:sp>
        <p:nvSpPr>
          <p:cNvPr id="4" name="TextBox 4"/>
          <p:cNvSpPr txBox="1"/>
          <p:nvPr/>
        </p:nvSpPr>
        <p:spPr>
          <a:xfrm>
            <a:off x="1028700" y="1535564"/>
            <a:ext cx="2534298" cy="457200"/>
          </a:xfrm>
          <a:prstGeom prst="rect">
            <a:avLst/>
          </a:prstGeom>
        </p:spPr>
        <p:txBody>
          <a:bodyPr lIns="0" tIns="0" rIns="0" bIns="0" rtlCol="0" anchor="t">
            <a:spAutoFit/>
          </a:bodyPr>
          <a:lstStyle/>
          <a:p>
            <a:pPr algn="l">
              <a:lnSpc>
                <a:spcPts val="3824"/>
              </a:lnSpc>
              <a:spcBef>
                <a:spcPct val="0"/>
              </a:spcBef>
            </a:pPr>
            <a:r>
              <a:rPr lang="en-US" sz="2499" b="1" i="1" spc="-122">
                <a:solidFill>
                  <a:srgbClr val="41434B"/>
                </a:solidFill>
                <a:latin typeface="Noto Sans Bold Italics"/>
                <a:ea typeface="Noto Sans Bold Italics"/>
                <a:cs typeface="Noto Sans Bold Italics"/>
                <a:sym typeface="Noto Sans Bold Italics"/>
              </a:rPr>
              <a:t>INTRODUCTION</a:t>
            </a:r>
          </a:p>
        </p:txBody>
      </p:sp>
      <p:sp>
        <p:nvSpPr>
          <p:cNvPr id="5" name="TextBox 5"/>
          <p:cNvSpPr txBox="1"/>
          <p:nvPr/>
        </p:nvSpPr>
        <p:spPr>
          <a:xfrm>
            <a:off x="10699056" y="8425815"/>
            <a:ext cx="6353618" cy="832485"/>
          </a:xfrm>
          <a:prstGeom prst="rect">
            <a:avLst/>
          </a:prstGeom>
        </p:spPr>
        <p:txBody>
          <a:bodyPr lIns="0" tIns="0" rIns="0" bIns="0" rtlCol="0" anchor="t">
            <a:spAutoFit/>
          </a:bodyPr>
          <a:lstStyle/>
          <a:p>
            <a:pPr marL="0" lvl="0" indent="0" algn="just">
              <a:lnSpc>
                <a:spcPts val="2295"/>
              </a:lnSpc>
              <a:spcBef>
                <a:spcPct val="0"/>
              </a:spcBef>
            </a:pPr>
            <a:r>
              <a:rPr lang="en-US" sz="1500" b="1" u="none" strike="noStrike" spc="-73">
                <a:solidFill>
                  <a:srgbClr val="41434B"/>
                </a:solidFill>
                <a:latin typeface="Noto Sans Bold"/>
                <a:ea typeface="Noto Sans Bold"/>
                <a:cs typeface="Noto Sans Bold"/>
                <a:sym typeface="Noto Sans Bold"/>
              </a:rPr>
              <a:t>Harpy</a:t>
            </a:r>
          </a:p>
          <a:p>
            <a:pPr marL="0" lvl="0" indent="0" algn="just">
              <a:lnSpc>
                <a:spcPts val="2295"/>
              </a:lnSpc>
              <a:spcBef>
                <a:spcPct val="0"/>
              </a:spcBef>
            </a:pPr>
            <a:r>
              <a:rPr lang="en-US" sz="1500" u="none" strike="noStrike" spc="-73">
                <a:solidFill>
                  <a:srgbClr val="41434B"/>
                </a:solidFill>
                <a:latin typeface="Noto Sans"/>
                <a:ea typeface="Noto Sans"/>
                <a:cs typeface="Noto Sans"/>
                <a:sym typeface="Noto Sans"/>
              </a:rPr>
              <a:t>a creature from Greek mythology, depicted as part woman and part bird, known for using its voice to lure, disturb, or carry away its victims</a:t>
            </a:r>
          </a:p>
        </p:txBody>
      </p:sp>
      <p:sp>
        <p:nvSpPr>
          <p:cNvPr id="6" name="TextBox 6"/>
          <p:cNvSpPr txBox="1"/>
          <p:nvPr/>
        </p:nvSpPr>
        <p:spPr>
          <a:xfrm>
            <a:off x="1028700" y="435959"/>
            <a:ext cx="5103734" cy="272923"/>
          </a:xfrm>
          <a:prstGeom prst="rect">
            <a:avLst/>
          </a:prstGeom>
        </p:spPr>
        <p:txBody>
          <a:bodyPr lIns="0" tIns="0" rIns="0" bIns="0" rtlCol="0" anchor="t">
            <a:spAutoFit/>
          </a:bodyPr>
          <a:lstStyle/>
          <a:p>
            <a:pPr algn="l">
              <a:lnSpc>
                <a:spcPts val="2281"/>
              </a:lnSpc>
              <a:spcBef>
                <a:spcPct val="0"/>
              </a:spcBef>
            </a:pPr>
            <a:r>
              <a:rPr lang="en-US" sz="1629">
                <a:solidFill>
                  <a:srgbClr val="41434B">
                    <a:alpha val="54902"/>
                  </a:srgbClr>
                </a:solidFill>
                <a:latin typeface="Oswald"/>
                <a:ea typeface="Oswald"/>
                <a:cs typeface="Oswald"/>
                <a:sym typeface="Oswald"/>
              </a:rPr>
              <a:t>HARPY/ Codesign with the machine / 2026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1709448" y="4487982"/>
            <a:ext cx="0" cy="3197256"/>
          </a:xfrm>
          <a:prstGeom prst="line">
            <a:avLst/>
          </a:prstGeom>
          <a:ln w="38100" cap="flat">
            <a:solidFill>
              <a:srgbClr val="000000"/>
            </a:solidFill>
            <a:prstDash val="sysDash"/>
            <a:headEnd type="none" w="sm" len="sm"/>
            <a:tailEnd type="arrow" w="med" len="sm"/>
          </a:ln>
        </p:spPr>
      </p:sp>
      <p:grpSp>
        <p:nvGrpSpPr>
          <p:cNvPr id="3" name="Group 3"/>
          <p:cNvGrpSpPr/>
          <p:nvPr/>
        </p:nvGrpSpPr>
        <p:grpSpPr>
          <a:xfrm>
            <a:off x="9649181" y="708882"/>
            <a:ext cx="4120536" cy="3508072"/>
            <a:chOff x="0" y="0"/>
            <a:chExt cx="1085244" cy="923937"/>
          </a:xfrm>
        </p:grpSpPr>
        <p:sp>
          <p:nvSpPr>
            <p:cNvPr id="4" name="Freeform 4"/>
            <p:cNvSpPr/>
            <p:nvPr/>
          </p:nvSpPr>
          <p:spPr>
            <a:xfrm>
              <a:off x="0" y="0"/>
              <a:ext cx="1085244" cy="923937"/>
            </a:xfrm>
            <a:custGeom>
              <a:avLst/>
              <a:gdLst/>
              <a:ahLst/>
              <a:cxnLst/>
              <a:rect l="l" t="t" r="r" b="b"/>
              <a:pathLst>
                <a:path w="1085244" h="923937">
                  <a:moveTo>
                    <a:pt x="95822" y="0"/>
                  </a:moveTo>
                  <a:lnTo>
                    <a:pt x="989422" y="0"/>
                  </a:lnTo>
                  <a:cubicBezTo>
                    <a:pt x="1014836" y="0"/>
                    <a:pt x="1039208" y="10096"/>
                    <a:pt x="1057178" y="28066"/>
                  </a:cubicBezTo>
                  <a:cubicBezTo>
                    <a:pt x="1075149" y="46036"/>
                    <a:pt x="1085244" y="70408"/>
                    <a:pt x="1085244" y="95822"/>
                  </a:cubicBezTo>
                  <a:lnTo>
                    <a:pt x="1085244" y="828115"/>
                  </a:lnTo>
                  <a:cubicBezTo>
                    <a:pt x="1085244" y="881036"/>
                    <a:pt x="1042343" y="923937"/>
                    <a:pt x="989422" y="923937"/>
                  </a:cubicBezTo>
                  <a:lnTo>
                    <a:pt x="95822" y="923937"/>
                  </a:lnTo>
                  <a:cubicBezTo>
                    <a:pt x="42901" y="923937"/>
                    <a:pt x="0" y="881036"/>
                    <a:pt x="0" y="828115"/>
                  </a:cubicBezTo>
                  <a:lnTo>
                    <a:pt x="0" y="95822"/>
                  </a:lnTo>
                  <a:cubicBezTo>
                    <a:pt x="0" y="42901"/>
                    <a:pt x="42901" y="0"/>
                    <a:pt x="95822" y="0"/>
                  </a:cubicBezTo>
                  <a:close/>
                </a:path>
              </a:pathLst>
            </a:custGeom>
            <a:solidFill>
              <a:srgbClr val="5CE1E6">
                <a:alpha val="18824"/>
              </a:srgbClr>
            </a:solidFill>
            <a:ln w="66675" cap="rnd">
              <a:solidFill>
                <a:srgbClr val="000000">
                  <a:alpha val="18824"/>
                </a:srgbClr>
              </a:solidFill>
              <a:prstDash val="solid"/>
              <a:round/>
            </a:ln>
          </p:spPr>
        </p:sp>
        <p:sp>
          <p:nvSpPr>
            <p:cNvPr id="5" name="TextBox 5"/>
            <p:cNvSpPr txBox="1"/>
            <p:nvPr/>
          </p:nvSpPr>
          <p:spPr>
            <a:xfrm>
              <a:off x="0" y="-38100"/>
              <a:ext cx="1085244" cy="962037"/>
            </a:xfrm>
            <a:prstGeom prst="rect">
              <a:avLst/>
            </a:prstGeom>
          </p:spPr>
          <p:txBody>
            <a:bodyPr lIns="50800" tIns="50800" rIns="50800" bIns="50800" rtlCol="0" anchor="ctr"/>
            <a:lstStyle/>
            <a:p>
              <a:pPr algn="ctr">
                <a:lnSpc>
                  <a:spcPts val="2981"/>
                </a:lnSpc>
              </a:pPr>
              <a:endParaRPr/>
            </a:p>
          </p:txBody>
        </p:sp>
      </p:grpSp>
      <p:grpSp>
        <p:nvGrpSpPr>
          <p:cNvPr id="6" name="Group 6"/>
          <p:cNvGrpSpPr/>
          <p:nvPr/>
        </p:nvGrpSpPr>
        <p:grpSpPr>
          <a:xfrm>
            <a:off x="9533967" y="7829899"/>
            <a:ext cx="4120536" cy="2089146"/>
            <a:chOff x="0" y="0"/>
            <a:chExt cx="1085244" cy="550228"/>
          </a:xfrm>
        </p:grpSpPr>
        <p:sp>
          <p:nvSpPr>
            <p:cNvPr id="7" name="Freeform 7"/>
            <p:cNvSpPr/>
            <p:nvPr/>
          </p:nvSpPr>
          <p:spPr>
            <a:xfrm>
              <a:off x="0" y="0"/>
              <a:ext cx="1085244" cy="550228"/>
            </a:xfrm>
            <a:custGeom>
              <a:avLst/>
              <a:gdLst/>
              <a:ahLst/>
              <a:cxnLst/>
              <a:rect l="l" t="t" r="r" b="b"/>
              <a:pathLst>
                <a:path w="1085244" h="550228">
                  <a:moveTo>
                    <a:pt x="95822" y="0"/>
                  </a:moveTo>
                  <a:lnTo>
                    <a:pt x="989422" y="0"/>
                  </a:lnTo>
                  <a:cubicBezTo>
                    <a:pt x="1014836" y="0"/>
                    <a:pt x="1039208" y="10096"/>
                    <a:pt x="1057178" y="28066"/>
                  </a:cubicBezTo>
                  <a:cubicBezTo>
                    <a:pt x="1075149" y="46036"/>
                    <a:pt x="1085244" y="70408"/>
                    <a:pt x="1085244" y="95822"/>
                  </a:cubicBezTo>
                  <a:lnTo>
                    <a:pt x="1085244" y="454406"/>
                  </a:lnTo>
                  <a:cubicBezTo>
                    <a:pt x="1085244" y="507327"/>
                    <a:pt x="1042343" y="550228"/>
                    <a:pt x="989422" y="550228"/>
                  </a:cubicBezTo>
                  <a:lnTo>
                    <a:pt x="95822" y="550228"/>
                  </a:lnTo>
                  <a:cubicBezTo>
                    <a:pt x="42901" y="550228"/>
                    <a:pt x="0" y="507327"/>
                    <a:pt x="0" y="454406"/>
                  </a:cubicBezTo>
                  <a:lnTo>
                    <a:pt x="0" y="95822"/>
                  </a:lnTo>
                  <a:cubicBezTo>
                    <a:pt x="0" y="42901"/>
                    <a:pt x="42901" y="0"/>
                    <a:pt x="95822" y="0"/>
                  </a:cubicBezTo>
                  <a:close/>
                </a:path>
              </a:pathLst>
            </a:custGeom>
            <a:solidFill>
              <a:srgbClr val="FF751F">
                <a:alpha val="18824"/>
              </a:srgbClr>
            </a:solidFill>
            <a:ln w="66675" cap="rnd">
              <a:solidFill>
                <a:srgbClr val="000000">
                  <a:alpha val="18824"/>
                </a:srgbClr>
              </a:solidFill>
              <a:prstDash val="solid"/>
              <a:round/>
            </a:ln>
          </p:spPr>
        </p:sp>
        <p:sp>
          <p:nvSpPr>
            <p:cNvPr id="8" name="TextBox 8"/>
            <p:cNvSpPr txBox="1"/>
            <p:nvPr/>
          </p:nvSpPr>
          <p:spPr>
            <a:xfrm>
              <a:off x="0" y="-38100"/>
              <a:ext cx="1085244" cy="588328"/>
            </a:xfrm>
            <a:prstGeom prst="rect">
              <a:avLst/>
            </a:prstGeom>
          </p:spPr>
          <p:txBody>
            <a:bodyPr lIns="50800" tIns="50800" rIns="50800" bIns="50800" rtlCol="0" anchor="ctr"/>
            <a:lstStyle/>
            <a:p>
              <a:pPr algn="ctr">
                <a:lnSpc>
                  <a:spcPts val="2981"/>
                </a:lnSpc>
              </a:pPr>
              <a:endParaRPr/>
            </a:p>
          </p:txBody>
        </p:sp>
      </p:grpSp>
      <p:sp>
        <p:nvSpPr>
          <p:cNvPr id="9" name="TextBox 9"/>
          <p:cNvSpPr txBox="1"/>
          <p:nvPr/>
        </p:nvSpPr>
        <p:spPr>
          <a:xfrm>
            <a:off x="4518283" y="2080394"/>
            <a:ext cx="4421441" cy="1298449"/>
          </a:xfrm>
          <a:prstGeom prst="rect">
            <a:avLst/>
          </a:prstGeom>
        </p:spPr>
        <p:txBody>
          <a:bodyPr lIns="0" tIns="0" rIns="0" bIns="0" rtlCol="0" anchor="t">
            <a:spAutoFit/>
          </a:bodyPr>
          <a:lstStyle/>
          <a:p>
            <a:pPr algn="just">
              <a:lnSpc>
                <a:spcPts val="2981"/>
              </a:lnSpc>
            </a:pPr>
            <a:r>
              <a:rPr lang="en-US" sz="2129" b="1" dirty="0">
                <a:solidFill>
                  <a:srgbClr val="41434B"/>
                </a:solidFill>
                <a:latin typeface="Noto Sans Bold"/>
                <a:ea typeface="Noto Sans Bold"/>
                <a:cs typeface="Noto Sans Bold"/>
                <a:sym typeface="Noto Sans Bold"/>
              </a:rPr>
              <a:t>ATTRACTION PHASE</a:t>
            </a:r>
          </a:p>
          <a:p>
            <a:pPr algn="just">
              <a:lnSpc>
                <a:spcPts val="2281"/>
              </a:lnSpc>
            </a:pPr>
            <a:r>
              <a:rPr lang="en-US" sz="1629" b="1" dirty="0">
                <a:solidFill>
                  <a:srgbClr val="41434B"/>
                </a:solidFill>
                <a:latin typeface="Noto Sans Bold"/>
                <a:ea typeface="Noto Sans Bold"/>
                <a:cs typeface="Noto Sans Bold"/>
                <a:sym typeface="Noto Sans Bold"/>
              </a:rPr>
              <a:t>The Harpy will act innocent and harmless at first</a:t>
            </a:r>
          </a:p>
          <a:p>
            <a:pPr algn="just">
              <a:lnSpc>
                <a:spcPts val="2981"/>
              </a:lnSpc>
              <a:spcBef>
                <a:spcPct val="0"/>
              </a:spcBef>
            </a:pPr>
            <a:endParaRPr lang="en-US" sz="1629" b="1" dirty="0">
              <a:solidFill>
                <a:srgbClr val="41434B"/>
              </a:solidFill>
              <a:latin typeface="Noto Sans Bold"/>
              <a:ea typeface="Noto Sans Bold"/>
              <a:cs typeface="Noto Sans Bold"/>
              <a:sym typeface="Noto Sans Bold"/>
            </a:endParaRPr>
          </a:p>
        </p:txBody>
      </p:sp>
      <p:sp>
        <p:nvSpPr>
          <p:cNvPr id="10" name="TextBox 10"/>
          <p:cNvSpPr txBox="1"/>
          <p:nvPr/>
        </p:nvSpPr>
        <p:spPr>
          <a:xfrm>
            <a:off x="4518283" y="8045146"/>
            <a:ext cx="2480518" cy="647573"/>
          </a:xfrm>
          <a:prstGeom prst="rect">
            <a:avLst/>
          </a:prstGeom>
        </p:spPr>
        <p:txBody>
          <a:bodyPr lIns="0" tIns="0" rIns="0" bIns="0" rtlCol="0" anchor="t">
            <a:spAutoFit/>
          </a:bodyPr>
          <a:lstStyle/>
          <a:p>
            <a:pPr algn="just">
              <a:lnSpc>
                <a:spcPts val="2981"/>
              </a:lnSpc>
            </a:pPr>
            <a:r>
              <a:rPr lang="en-US" sz="2129" b="1">
                <a:solidFill>
                  <a:srgbClr val="41434B"/>
                </a:solidFill>
                <a:latin typeface="Noto Sans Bold"/>
                <a:ea typeface="Noto Sans Bold"/>
                <a:cs typeface="Noto Sans Bold"/>
                <a:sym typeface="Noto Sans Bold"/>
              </a:rPr>
              <a:t>REPULSION PHASE</a:t>
            </a:r>
          </a:p>
          <a:p>
            <a:pPr algn="just">
              <a:lnSpc>
                <a:spcPts val="2281"/>
              </a:lnSpc>
              <a:spcBef>
                <a:spcPct val="0"/>
              </a:spcBef>
            </a:pPr>
            <a:r>
              <a:rPr lang="en-US" sz="1629" b="1">
                <a:solidFill>
                  <a:srgbClr val="41434B"/>
                </a:solidFill>
                <a:latin typeface="Noto Sans Bold"/>
                <a:ea typeface="Noto Sans Bold"/>
                <a:cs typeface="Noto Sans Bold"/>
                <a:sym typeface="Noto Sans Bold"/>
              </a:rPr>
              <a:t>Then show her evil side</a:t>
            </a:r>
          </a:p>
        </p:txBody>
      </p:sp>
      <p:sp>
        <p:nvSpPr>
          <p:cNvPr id="11" name="TextBox 11"/>
          <p:cNvSpPr txBox="1"/>
          <p:nvPr/>
        </p:nvSpPr>
        <p:spPr>
          <a:xfrm>
            <a:off x="10197727" y="1063147"/>
            <a:ext cx="3023443" cy="355474"/>
          </a:xfrm>
          <a:prstGeom prst="rect">
            <a:avLst/>
          </a:prstGeom>
        </p:spPr>
        <p:txBody>
          <a:bodyPr lIns="0" tIns="0" rIns="0" bIns="0" rtlCol="0" anchor="t">
            <a:spAutoFit/>
          </a:bodyPr>
          <a:lstStyle/>
          <a:p>
            <a:pPr algn="ctr">
              <a:lnSpc>
                <a:spcPts val="2981"/>
              </a:lnSpc>
              <a:spcBef>
                <a:spcPct val="0"/>
              </a:spcBef>
            </a:pPr>
            <a:r>
              <a:rPr lang="en-US" sz="2129">
                <a:solidFill>
                  <a:srgbClr val="41434B"/>
                </a:solidFill>
                <a:latin typeface="Noto Sans"/>
                <a:ea typeface="Noto Sans"/>
                <a:cs typeface="Noto Sans"/>
                <a:sym typeface="Noto Sans"/>
              </a:rPr>
              <a:t>Playing Soothing Sound</a:t>
            </a:r>
          </a:p>
        </p:txBody>
      </p:sp>
      <p:sp>
        <p:nvSpPr>
          <p:cNvPr id="12" name="TextBox 12"/>
          <p:cNvSpPr txBox="1"/>
          <p:nvPr/>
        </p:nvSpPr>
        <p:spPr>
          <a:xfrm>
            <a:off x="9987904" y="2266131"/>
            <a:ext cx="3443089" cy="355474"/>
          </a:xfrm>
          <a:prstGeom prst="rect">
            <a:avLst/>
          </a:prstGeom>
        </p:spPr>
        <p:txBody>
          <a:bodyPr lIns="0" tIns="0" rIns="0" bIns="0" rtlCol="0" anchor="t">
            <a:spAutoFit/>
          </a:bodyPr>
          <a:lstStyle/>
          <a:p>
            <a:pPr algn="ctr">
              <a:lnSpc>
                <a:spcPts val="2981"/>
              </a:lnSpc>
              <a:spcBef>
                <a:spcPct val="0"/>
              </a:spcBef>
            </a:pPr>
            <a:r>
              <a:rPr lang="en-US" sz="2129">
                <a:solidFill>
                  <a:srgbClr val="41434B"/>
                </a:solidFill>
                <a:latin typeface="Noto Sans"/>
                <a:ea typeface="Noto Sans"/>
                <a:cs typeface="Noto Sans"/>
                <a:sym typeface="Noto Sans"/>
              </a:rPr>
              <a:t>Dreamy Chord Progression</a:t>
            </a:r>
          </a:p>
        </p:txBody>
      </p:sp>
      <p:sp>
        <p:nvSpPr>
          <p:cNvPr id="13" name="TextBox 13"/>
          <p:cNvSpPr txBox="1"/>
          <p:nvPr/>
        </p:nvSpPr>
        <p:spPr>
          <a:xfrm>
            <a:off x="10023986" y="8045146"/>
            <a:ext cx="3140497" cy="355474"/>
          </a:xfrm>
          <a:prstGeom prst="rect">
            <a:avLst/>
          </a:prstGeom>
        </p:spPr>
        <p:txBody>
          <a:bodyPr lIns="0" tIns="0" rIns="0" bIns="0" rtlCol="0" anchor="t">
            <a:spAutoFit/>
          </a:bodyPr>
          <a:lstStyle/>
          <a:p>
            <a:pPr algn="ctr">
              <a:lnSpc>
                <a:spcPts val="2981"/>
              </a:lnSpc>
              <a:spcBef>
                <a:spcPct val="0"/>
              </a:spcBef>
            </a:pPr>
            <a:r>
              <a:rPr lang="en-US" sz="2129" dirty="0">
                <a:solidFill>
                  <a:srgbClr val="41434B"/>
                </a:solidFill>
                <a:latin typeface="Noto Sans"/>
                <a:ea typeface="Noto Sans"/>
                <a:cs typeface="Noto Sans"/>
                <a:sym typeface="Noto Sans"/>
              </a:rPr>
              <a:t>Talk in a disturbing voice</a:t>
            </a:r>
          </a:p>
        </p:txBody>
      </p:sp>
      <p:sp>
        <p:nvSpPr>
          <p:cNvPr id="14" name="TextBox 14"/>
          <p:cNvSpPr txBox="1"/>
          <p:nvPr/>
        </p:nvSpPr>
        <p:spPr>
          <a:xfrm>
            <a:off x="10710105" y="3469330"/>
            <a:ext cx="1998687" cy="355474"/>
          </a:xfrm>
          <a:prstGeom prst="rect">
            <a:avLst/>
          </a:prstGeom>
        </p:spPr>
        <p:txBody>
          <a:bodyPr lIns="0" tIns="0" rIns="0" bIns="0" rtlCol="0" anchor="t">
            <a:spAutoFit/>
          </a:bodyPr>
          <a:lstStyle/>
          <a:p>
            <a:pPr algn="ctr">
              <a:lnSpc>
                <a:spcPts val="2981"/>
              </a:lnSpc>
              <a:spcBef>
                <a:spcPct val="0"/>
              </a:spcBef>
            </a:pPr>
            <a:r>
              <a:rPr lang="en-US" sz="2129">
                <a:solidFill>
                  <a:srgbClr val="41434B"/>
                </a:solidFill>
                <a:latin typeface="Noto Sans"/>
                <a:ea typeface="Noto Sans"/>
                <a:cs typeface="Noto Sans"/>
                <a:sym typeface="Noto Sans"/>
              </a:rPr>
              <a:t>Calming Visuals</a:t>
            </a:r>
          </a:p>
        </p:txBody>
      </p:sp>
      <p:sp>
        <p:nvSpPr>
          <p:cNvPr id="15" name="TextBox 15"/>
          <p:cNvSpPr txBox="1"/>
          <p:nvPr/>
        </p:nvSpPr>
        <p:spPr>
          <a:xfrm>
            <a:off x="10905569" y="8953139"/>
            <a:ext cx="1377330" cy="355474"/>
          </a:xfrm>
          <a:prstGeom prst="rect">
            <a:avLst/>
          </a:prstGeom>
        </p:spPr>
        <p:txBody>
          <a:bodyPr lIns="0" tIns="0" rIns="0" bIns="0" rtlCol="0" anchor="t">
            <a:spAutoFit/>
          </a:bodyPr>
          <a:lstStyle/>
          <a:p>
            <a:pPr algn="ctr">
              <a:lnSpc>
                <a:spcPts val="2981"/>
              </a:lnSpc>
              <a:spcBef>
                <a:spcPct val="0"/>
              </a:spcBef>
            </a:pPr>
            <a:r>
              <a:rPr lang="en-US" sz="2129" dirty="0">
                <a:solidFill>
                  <a:srgbClr val="41434B"/>
                </a:solidFill>
                <a:latin typeface="Noto Sans"/>
                <a:ea typeface="Noto Sans"/>
                <a:cs typeface="Noto Sans"/>
                <a:sym typeface="Noto Sans"/>
              </a:rPr>
              <a:t>Evil Visuals</a:t>
            </a:r>
          </a:p>
        </p:txBody>
      </p:sp>
      <p:sp>
        <p:nvSpPr>
          <p:cNvPr id="16" name="TextBox 16"/>
          <p:cNvSpPr txBox="1"/>
          <p:nvPr/>
        </p:nvSpPr>
        <p:spPr>
          <a:xfrm>
            <a:off x="1028700" y="435959"/>
            <a:ext cx="5103734" cy="272923"/>
          </a:xfrm>
          <a:prstGeom prst="rect">
            <a:avLst/>
          </a:prstGeom>
        </p:spPr>
        <p:txBody>
          <a:bodyPr lIns="0" tIns="0" rIns="0" bIns="0" rtlCol="0" anchor="t">
            <a:spAutoFit/>
          </a:bodyPr>
          <a:lstStyle/>
          <a:p>
            <a:pPr algn="l">
              <a:lnSpc>
                <a:spcPts val="2281"/>
              </a:lnSpc>
              <a:spcBef>
                <a:spcPct val="0"/>
              </a:spcBef>
            </a:pPr>
            <a:r>
              <a:rPr lang="en-US" sz="1629">
                <a:solidFill>
                  <a:srgbClr val="41434B">
                    <a:alpha val="54902"/>
                  </a:srgbClr>
                </a:solidFill>
                <a:latin typeface="Oswald"/>
                <a:ea typeface="Oswald"/>
                <a:cs typeface="Oswald"/>
                <a:sym typeface="Oswald"/>
              </a:rPr>
              <a:t>HARPY/ Codesign with the machine / 2026</a:t>
            </a:r>
          </a:p>
        </p:txBody>
      </p:sp>
      <p:sp>
        <p:nvSpPr>
          <p:cNvPr id="17" name="TextBox 17"/>
          <p:cNvSpPr txBox="1"/>
          <p:nvPr/>
        </p:nvSpPr>
        <p:spPr>
          <a:xfrm>
            <a:off x="1028700" y="1535564"/>
            <a:ext cx="2534298" cy="457200"/>
          </a:xfrm>
          <a:prstGeom prst="rect">
            <a:avLst/>
          </a:prstGeom>
        </p:spPr>
        <p:txBody>
          <a:bodyPr lIns="0" tIns="0" rIns="0" bIns="0" rtlCol="0" anchor="t">
            <a:spAutoFit/>
          </a:bodyPr>
          <a:lstStyle/>
          <a:p>
            <a:pPr algn="l">
              <a:lnSpc>
                <a:spcPts val="3824"/>
              </a:lnSpc>
              <a:spcBef>
                <a:spcPct val="0"/>
              </a:spcBef>
            </a:pPr>
            <a:r>
              <a:rPr lang="en-US" sz="2499" b="1" i="1" spc="-122">
                <a:solidFill>
                  <a:srgbClr val="41434B"/>
                </a:solidFill>
                <a:latin typeface="Noto Sans Bold Italics"/>
                <a:ea typeface="Noto Sans Bold Italics"/>
                <a:cs typeface="Noto Sans Bold Italics"/>
                <a:sym typeface="Noto Sans Bold Italics"/>
              </a:rPr>
              <a:t>CONCEPT STAGES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t="704" b="704"/>
          <a:stretch>
            <a:fillRect/>
          </a:stretch>
        </p:blipFill>
        <p:spPr>
          <a:xfrm>
            <a:off x="384213" y="-42254"/>
            <a:ext cx="17519573" cy="10329254"/>
          </a:xfrm>
          <a:prstGeom prst="rect">
            <a:avLst/>
          </a:prstGeom>
        </p:spPr>
      </p:pic>
      <p:sp>
        <p:nvSpPr>
          <p:cNvPr id="3" name="TextBox 3"/>
          <p:cNvSpPr txBox="1"/>
          <p:nvPr/>
        </p:nvSpPr>
        <p:spPr>
          <a:xfrm>
            <a:off x="10902336" y="7799232"/>
            <a:ext cx="6356964" cy="1820040"/>
          </a:xfrm>
          <a:prstGeom prst="rect">
            <a:avLst/>
          </a:prstGeom>
        </p:spPr>
        <p:txBody>
          <a:bodyPr lIns="0" tIns="0" rIns="0" bIns="0" rtlCol="0" anchor="t">
            <a:spAutoFit/>
          </a:bodyPr>
          <a:lstStyle/>
          <a:p>
            <a:pPr algn="l">
              <a:lnSpc>
                <a:spcPts val="7081"/>
              </a:lnSpc>
            </a:pPr>
            <a:r>
              <a:rPr lang="en-US" sz="6617" b="1" spc="-324">
                <a:solidFill>
                  <a:srgbClr val="FFFFFF"/>
                </a:solidFill>
                <a:latin typeface="Noto Sans Bold"/>
                <a:ea typeface="Noto Sans Bold"/>
                <a:cs typeface="Noto Sans Bold"/>
                <a:sym typeface="Noto Sans Bold"/>
              </a:rPr>
              <a:t>Basic Sound Prototype</a:t>
            </a:r>
          </a:p>
        </p:txBody>
      </p:sp>
      <p:sp>
        <p:nvSpPr>
          <p:cNvPr id="4" name="TextBox 4"/>
          <p:cNvSpPr txBox="1"/>
          <p:nvPr/>
        </p:nvSpPr>
        <p:spPr>
          <a:xfrm>
            <a:off x="12346182" y="2418273"/>
            <a:ext cx="4917976" cy="379603"/>
          </a:xfrm>
          <a:prstGeom prst="rect">
            <a:avLst/>
          </a:prstGeom>
        </p:spPr>
        <p:txBody>
          <a:bodyPr lIns="0" tIns="0" rIns="0" bIns="0" rtlCol="0" anchor="t">
            <a:spAutoFit/>
          </a:bodyPr>
          <a:lstStyle/>
          <a:p>
            <a:pPr marL="604519" lvl="1" indent="-302260" algn="l">
              <a:lnSpc>
                <a:spcPts val="2995"/>
              </a:lnSpc>
              <a:buAutoNum type="arabicPeriod"/>
            </a:pPr>
            <a:r>
              <a:rPr lang="en-US" sz="2799" spc="-137">
                <a:solidFill>
                  <a:srgbClr val="FFFFFF"/>
                </a:solidFill>
                <a:latin typeface="Noto Sans"/>
                <a:ea typeface="Noto Sans"/>
                <a:cs typeface="Noto Sans"/>
                <a:sym typeface="Noto Sans"/>
              </a:rPr>
              <a:t>Sounds filtered, catergorized</a:t>
            </a:r>
          </a:p>
        </p:txBody>
      </p:sp>
      <p:sp>
        <p:nvSpPr>
          <p:cNvPr id="5" name="TextBox 5"/>
          <p:cNvSpPr txBox="1"/>
          <p:nvPr/>
        </p:nvSpPr>
        <p:spPr>
          <a:xfrm>
            <a:off x="12580096" y="2835976"/>
            <a:ext cx="5152827" cy="379603"/>
          </a:xfrm>
          <a:prstGeom prst="rect">
            <a:avLst/>
          </a:prstGeom>
        </p:spPr>
        <p:txBody>
          <a:bodyPr lIns="0" tIns="0" rIns="0" bIns="0" rtlCol="0" anchor="t">
            <a:spAutoFit/>
          </a:bodyPr>
          <a:lstStyle/>
          <a:p>
            <a:pPr algn="l">
              <a:lnSpc>
                <a:spcPts val="2995"/>
              </a:lnSpc>
            </a:pPr>
            <a:r>
              <a:rPr lang="en-US" sz="2799" spc="-137">
                <a:solidFill>
                  <a:srgbClr val="FFFFFF"/>
                </a:solidFill>
                <a:latin typeface="Noto Sans"/>
                <a:ea typeface="Noto Sans"/>
                <a:cs typeface="Noto Sans"/>
                <a:sym typeface="Noto Sans"/>
              </a:rPr>
              <a:t>into Low Freq, Mid Freq, High Freq</a:t>
            </a:r>
          </a:p>
        </p:txBody>
      </p:sp>
      <p:sp>
        <p:nvSpPr>
          <p:cNvPr id="6" name="TextBox 6"/>
          <p:cNvSpPr txBox="1"/>
          <p:nvPr/>
        </p:nvSpPr>
        <p:spPr>
          <a:xfrm>
            <a:off x="12580096" y="3272729"/>
            <a:ext cx="5323691" cy="751078"/>
          </a:xfrm>
          <a:prstGeom prst="rect">
            <a:avLst/>
          </a:prstGeom>
        </p:spPr>
        <p:txBody>
          <a:bodyPr lIns="0" tIns="0" rIns="0" bIns="0" rtlCol="0" anchor="t">
            <a:spAutoFit/>
          </a:bodyPr>
          <a:lstStyle/>
          <a:p>
            <a:pPr algn="l">
              <a:lnSpc>
                <a:spcPts val="2995"/>
              </a:lnSpc>
            </a:pPr>
            <a:r>
              <a:rPr lang="en-US" sz="2799" spc="-137">
                <a:solidFill>
                  <a:srgbClr val="FFFFFF"/>
                </a:solidFill>
                <a:latin typeface="Noto Sans"/>
                <a:ea typeface="Noto Sans"/>
                <a:cs typeface="Noto Sans"/>
                <a:sym typeface="Noto Sans"/>
              </a:rPr>
              <a:t>AI tools may extract human voice, footsteps, breathe...</a:t>
            </a:r>
          </a:p>
        </p:txBody>
      </p:sp>
      <p:sp>
        <p:nvSpPr>
          <p:cNvPr id="7" name="TextBox 7"/>
          <p:cNvSpPr txBox="1"/>
          <p:nvPr/>
        </p:nvSpPr>
        <p:spPr>
          <a:xfrm>
            <a:off x="12057893" y="4415721"/>
            <a:ext cx="5494554" cy="1122553"/>
          </a:xfrm>
          <a:prstGeom prst="rect">
            <a:avLst/>
          </a:prstGeom>
        </p:spPr>
        <p:txBody>
          <a:bodyPr lIns="0" tIns="0" rIns="0" bIns="0" rtlCol="0" anchor="t">
            <a:spAutoFit/>
          </a:bodyPr>
          <a:lstStyle/>
          <a:p>
            <a:pPr marL="604519" lvl="1" indent="-302260" algn="l">
              <a:lnSpc>
                <a:spcPts val="2995"/>
              </a:lnSpc>
              <a:buAutoNum type="arabicPeriod"/>
            </a:pPr>
            <a:r>
              <a:rPr lang="en-US" sz="2799" spc="-137">
                <a:solidFill>
                  <a:srgbClr val="FFFFFF"/>
                </a:solidFill>
                <a:latin typeface="Noto Sans"/>
                <a:ea typeface="Noto Sans"/>
                <a:cs typeface="Noto Sans"/>
                <a:sym typeface="Noto Sans"/>
              </a:rPr>
              <a:t>different category of sound is processed differently (echos, distortion, bit crush)</a:t>
            </a:r>
          </a:p>
        </p:txBody>
      </p:sp>
      <p:sp>
        <p:nvSpPr>
          <p:cNvPr id="8" name="TextBox 8"/>
          <p:cNvSpPr txBox="1"/>
          <p:nvPr/>
        </p:nvSpPr>
        <p:spPr>
          <a:xfrm>
            <a:off x="11764746" y="6014524"/>
            <a:ext cx="5494554" cy="751078"/>
          </a:xfrm>
          <a:prstGeom prst="rect">
            <a:avLst/>
          </a:prstGeom>
        </p:spPr>
        <p:txBody>
          <a:bodyPr lIns="0" tIns="0" rIns="0" bIns="0" rtlCol="0" anchor="t">
            <a:spAutoFit/>
          </a:bodyPr>
          <a:lstStyle/>
          <a:p>
            <a:pPr algn="l">
              <a:lnSpc>
                <a:spcPts val="2995"/>
              </a:lnSpc>
            </a:pPr>
            <a:r>
              <a:rPr lang="en-US" sz="2799" spc="-137">
                <a:solidFill>
                  <a:srgbClr val="FFFFFF"/>
                </a:solidFill>
                <a:latin typeface="Noto Sans"/>
                <a:ea typeface="Noto Sans"/>
                <a:cs typeface="Noto Sans"/>
                <a:sym typeface="Noto Sans"/>
              </a:rPr>
              <a:t>for example: Footsteps sound can be turned into harpy’s voice</a:t>
            </a:r>
          </a:p>
        </p:txBody>
      </p:sp>
    </p:spTree>
  </p:cSld>
  <p:clrMapOvr>
    <a:masterClrMapping/>
  </p:clrMapOvr>
  <p:timing>
    <p:tnLst>
      <p:par>
        <p:cTn id="1" dur="indefinite" restart="never" nodeType="tmRoot">
          <p:childTnLst>
            <p:video>
              <p:cMediaNode vol="100000">
                <p:cTn id="2" fill="hold" display="0">
                  <p:stCondLst>
                    <p:cond delay="indefinite"/>
                  </p:stCondLst>
                </p:cTn>
                <p:tgtEl>
                  <p:spTgt spid="2"/>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622556" y="4956931"/>
            <a:ext cx="3254868" cy="5330069"/>
          </a:xfrm>
          <a:custGeom>
            <a:avLst/>
            <a:gdLst/>
            <a:ahLst/>
            <a:cxnLst/>
            <a:rect l="l" t="t" r="r" b="b"/>
            <a:pathLst>
              <a:path w="3254868" h="5330069">
                <a:moveTo>
                  <a:pt x="0" y="0"/>
                </a:moveTo>
                <a:lnTo>
                  <a:pt x="3254869" y="0"/>
                </a:lnTo>
                <a:lnTo>
                  <a:pt x="3254869" y="5330069"/>
                </a:lnTo>
                <a:lnTo>
                  <a:pt x="0" y="5330069"/>
                </a:lnTo>
                <a:lnTo>
                  <a:pt x="0" y="0"/>
                </a:lnTo>
                <a:close/>
              </a:path>
            </a:pathLst>
          </a:custGeom>
          <a:blipFill>
            <a:blip r:embed="rId2"/>
            <a:stretch>
              <a:fillRect t="-4281" b="-4281"/>
            </a:stretch>
          </a:blipFill>
        </p:spPr>
      </p:sp>
      <p:sp>
        <p:nvSpPr>
          <p:cNvPr id="3" name="Freeform 3"/>
          <p:cNvSpPr/>
          <p:nvPr/>
        </p:nvSpPr>
        <p:spPr>
          <a:xfrm>
            <a:off x="12141879" y="4956931"/>
            <a:ext cx="4869884" cy="5330069"/>
          </a:xfrm>
          <a:custGeom>
            <a:avLst/>
            <a:gdLst/>
            <a:ahLst/>
            <a:cxnLst/>
            <a:rect l="l" t="t" r="r" b="b"/>
            <a:pathLst>
              <a:path w="4869884" h="5330069">
                <a:moveTo>
                  <a:pt x="0" y="0"/>
                </a:moveTo>
                <a:lnTo>
                  <a:pt x="4869884" y="0"/>
                </a:lnTo>
                <a:lnTo>
                  <a:pt x="4869884" y="5330069"/>
                </a:lnTo>
                <a:lnTo>
                  <a:pt x="0" y="5330069"/>
                </a:lnTo>
                <a:lnTo>
                  <a:pt x="0" y="0"/>
                </a:lnTo>
                <a:close/>
              </a:path>
            </a:pathLst>
          </a:custGeom>
          <a:blipFill>
            <a:blip r:embed="rId3"/>
            <a:stretch>
              <a:fillRect t="-30543" b="-32005"/>
            </a:stretch>
          </a:blipFill>
        </p:spPr>
      </p:sp>
      <p:sp>
        <p:nvSpPr>
          <p:cNvPr id="4" name="Freeform 4"/>
          <p:cNvSpPr/>
          <p:nvPr/>
        </p:nvSpPr>
        <p:spPr>
          <a:xfrm rot="-10800000">
            <a:off x="8622556" y="-35280"/>
            <a:ext cx="8389206" cy="4715433"/>
          </a:xfrm>
          <a:custGeom>
            <a:avLst/>
            <a:gdLst/>
            <a:ahLst/>
            <a:cxnLst/>
            <a:rect l="l" t="t" r="r" b="b"/>
            <a:pathLst>
              <a:path w="8389206" h="4715433">
                <a:moveTo>
                  <a:pt x="0" y="0"/>
                </a:moveTo>
                <a:lnTo>
                  <a:pt x="8389207" y="0"/>
                </a:lnTo>
                <a:lnTo>
                  <a:pt x="8389207" y="4715433"/>
                </a:lnTo>
                <a:lnTo>
                  <a:pt x="0" y="4715433"/>
                </a:lnTo>
                <a:lnTo>
                  <a:pt x="0" y="0"/>
                </a:lnTo>
                <a:close/>
              </a:path>
            </a:pathLst>
          </a:custGeom>
          <a:blipFill>
            <a:blip r:embed="rId4"/>
            <a:stretch>
              <a:fillRect/>
            </a:stretch>
          </a:blipFill>
        </p:spPr>
      </p:sp>
      <p:sp>
        <p:nvSpPr>
          <p:cNvPr id="5" name="TextBox 5"/>
          <p:cNvSpPr txBox="1"/>
          <p:nvPr/>
        </p:nvSpPr>
        <p:spPr>
          <a:xfrm>
            <a:off x="1028700" y="1388987"/>
            <a:ext cx="2534298" cy="933450"/>
          </a:xfrm>
          <a:prstGeom prst="rect">
            <a:avLst/>
          </a:prstGeom>
        </p:spPr>
        <p:txBody>
          <a:bodyPr lIns="0" tIns="0" rIns="0" bIns="0" rtlCol="0" anchor="t">
            <a:spAutoFit/>
          </a:bodyPr>
          <a:lstStyle/>
          <a:p>
            <a:pPr algn="l">
              <a:lnSpc>
                <a:spcPts val="3824"/>
              </a:lnSpc>
              <a:spcBef>
                <a:spcPct val="0"/>
              </a:spcBef>
            </a:pPr>
            <a:r>
              <a:rPr lang="en-US" sz="2499" b="1" i="1" spc="-122">
                <a:solidFill>
                  <a:srgbClr val="41434B"/>
                </a:solidFill>
                <a:latin typeface="Noto Sans Bold Italics"/>
                <a:ea typeface="Noto Sans Bold Italics"/>
                <a:cs typeface="Noto Sans Bold Italics"/>
                <a:sym typeface="Noto Sans Bold Italics"/>
              </a:rPr>
              <a:t>FINAL PROTOTYPE PROCESS</a:t>
            </a:r>
          </a:p>
        </p:txBody>
      </p:sp>
      <p:sp>
        <p:nvSpPr>
          <p:cNvPr id="6" name="TextBox 6"/>
          <p:cNvSpPr txBox="1"/>
          <p:nvPr/>
        </p:nvSpPr>
        <p:spPr>
          <a:xfrm>
            <a:off x="1028700" y="435959"/>
            <a:ext cx="5103734" cy="272923"/>
          </a:xfrm>
          <a:prstGeom prst="rect">
            <a:avLst/>
          </a:prstGeom>
        </p:spPr>
        <p:txBody>
          <a:bodyPr lIns="0" tIns="0" rIns="0" bIns="0" rtlCol="0" anchor="t">
            <a:spAutoFit/>
          </a:bodyPr>
          <a:lstStyle/>
          <a:p>
            <a:pPr algn="l">
              <a:lnSpc>
                <a:spcPts val="2281"/>
              </a:lnSpc>
              <a:spcBef>
                <a:spcPct val="0"/>
              </a:spcBef>
            </a:pPr>
            <a:r>
              <a:rPr lang="en-US" sz="1629">
                <a:solidFill>
                  <a:srgbClr val="41434B">
                    <a:alpha val="54902"/>
                  </a:srgbClr>
                </a:solidFill>
                <a:latin typeface="Oswald"/>
                <a:ea typeface="Oswald"/>
                <a:cs typeface="Oswald"/>
                <a:sym typeface="Oswald"/>
              </a:rPr>
              <a:t>HARPY/ Codesign with the machine / 2026</a:t>
            </a:r>
          </a:p>
        </p:txBody>
      </p:sp>
      <p:sp>
        <p:nvSpPr>
          <p:cNvPr id="7" name="TextBox 7"/>
          <p:cNvSpPr txBox="1"/>
          <p:nvPr/>
        </p:nvSpPr>
        <p:spPr>
          <a:xfrm>
            <a:off x="1028700" y="2692968"/>
            <a:ext cx="6284310" cy="3411855"/>
          </a:xfrm>
          <a:prstGeom prst="rect">
            <a:avLst/>
          </a:prstGeom>
        </p:spPr>
        <p:txBody>
          <a:bodyPr lIns="0" tIns="0" rIns="0" bIns="0" rtlCol="0" anchor="t">
            <a:spAutoFit/>
          </a:bodyPr>
          <a:lstStyle/>
          <a:p>
            <a:pPr algn="l">
              <a:lnSpc>
                <a:spcPts val="3060"/>
              </a:lnSpc>
            </a:pPr>
            <a:r>
              <a:rPr lang="en-US" sz="2000" spc="-98">
                <a:solidFill>
                  <a:srgbClr val="41434B"/>
                </a:solidFill>
                <a:latin typeface="Noto Sans"/>
                <a:ea typeface="Noto Sans"/>
                <a:cs typeface="Noto Sans"/>
                <a:sym typeface="Noto Sans"/>
              </a:rPr>
              <a:t>Exploration of interaction logic, emotional manipulation, and speculative sound behavior through iterative mapping and behavioral prototyping.</a:t>
            </a:r>
          </a:p>
          <a:p>
            <a:pPr algn="l">
              <a:lnSpc>
                <a:spcPts val="3060"/>
              </a:lnSpc>
            </a:pPr>
            <a:endParaRPr lang="en-US" sz="2000" spc="-98">
              <a:solidFill>
                <a:srgbClr val="41434B"/>
              </a:solidFill>
              <a:latin typeface="Noto Sans"/>
              <a:ea typeface="Noto Sans"/>
              <a:cs typeface="Noto Sans"/>
              <a:sym typeface="Noto Sans"/>
            </a:endParaRPr>
          </a:p>
          <a:p>
            <a:pPr algn="l">
              <a:lnSpc>
                <a:spcPts val="3060"/>
              </a:lnSpc>
            </a:pPr>
            <a:r>
              <a:rPr lang="en-US" sz="2000" i="1" spc="-98">
                <a:solidFill>
                  <a:srgbClr val="41434B"/>
                </a:solidFill>
                <a:latin typeface="Noto Sans Italics"/>
                <a:ea typeface="Noto Sans Italics"/>
                <a:cs typeface="Noto Sans Italics"/>
                <a:sym typeface="Noto Sans Italics"/>
              </a:rPr>
              <a:t>TESTING TOOLS</a:t>
            </a:r>
          </a:p>
          <a:p>
            <a:pPr algn="l">
              <a:lnSpc>
                <a:spcPts val="3060"/>
              </a:lnSpc>
            </a:pPr>
            <a:r>
              <a:rPr lang="en-US" sz="2000" spc="-98">
                <a:solidFill>
                  <a:srgbClr val="41434B"/>
                </a:solidFill>
                <a:latin typeface="Noto Sans"/>
                <a:ea typeface="Noto Sans"/>
                <a:cs typeface="Noto Sans"/>
                <a:sym typeface="Noto Sans"/>
              </a:rPr>
              <a:t>-MEXMSB</a:t>
            </a:r>
          </a:p>
          <a:p>
            <a:pPr algn="l">
              <a:lnSpc>
                <a:spcPts val="3060"/>
              </a:lnSpc>
            </a:pPr>
            <a:r>
              <a:rPr lang="en-US" sz="2000" spc="-98">
                <a:solidFill>
                  <a:srgbClr val="41434B"/>
                </a:solidFill>
                <a:latin typeface="Noto Sans"/>
                <a:ea typeface="Noto Sans"/>
                <a:cs typeface="Noto Sans"/>
                <a:sym typeface="Noto Sans"/>
              </a:rPr>
              <a:t>-Touch Designer</a:t>
            </a:r>
          </a:p>
          <a:p>
            <a:pPr algn="l">
              <a:lnSpc>
                <a:spcPts val="3060"/>
              </a:lnSpc>
            </a:pPr>
            <a:r>
              <a:rPr lang="en-US" sz="2000" spc="-98">
                <a:solidFill>
                  <a:srgbClr val="41434B"/>
                </a:solidFill>
                <a:latin typeface="Noto Sans"/>
                <a:ea typeface="Noto Sans"/>
                <a:cs typeface="Noto Sans"/>
                <a:sym typeface="Noto Sans"/>
              </a:rPr>
              <a:t> -Proximity Sensor</a:t>
            </a:r>
          </a:p>
          <a:p>
            <a:pPr algn="l">
              <a:lnSpc>
                <a:spcPts val="3060"/>
              </a:lnSpc>
              <a:spcBef>
                <a:spcPct val="0"/>
              </a:spcBef>
            </a:pPr>
            <a:endParaRPr lang="en-US" sz="2000" spc="-98">
              <a:solidFill>
                <a:srgbClr val="41434B"/>
              </a:solidFill>
              <a:latin typeface="Noto Sans"/>
              <a:ea typeface="Noto Sans"/>
              <a:cs typeface="Noto Sans"/>
              <a:sym typeface="Noto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653887" y="-71747"/>
            <a:ext cx="7822870" cy="10430494"/>
          </a:xfrm>
          <a:custGeom>
            <a:avLst/>
            <a:gdLst/>
            <a:ahLst/>
            <a:cxnLst/>
            <a:rect l="l" t="t" r="r" b="b"/>
            <a:pathLst>
              <a:path w="7822870" h="10430494">
                <a:moveTo>
                  <a:pt x="0" y="0"/>
                </a:moveTo>
                <a:lnTo>
                  <a:pt x="7822870" y="0"/>
                </a:lnTo>
                <a:lnTo>
                  <a:pt x="7822870" y="10430494"/>
                </a:lnTo>
                <a:lnTo>
                  <a:pt x="0" y="10430494"/>
                </a:lnTo>
                <a:lnTo>
                  <a:pt x="0" y="0"/>
                </a:lnTo>
                <a:close/>
              </a:path>
            </a:pathLst>
          </a:custGeom>
          <a:blipFill>
            <a:blip r:embed="rId2"/>
            <a:stretch>
              <a:fillRect/>
            </a:stretch>
          </a:blipFill>
        </p:spPr>
      </p:sp>
      <p:sp>
        <p:nvSpPr>
          <p:cNvPr id="3" name="TextBox 3"/>
          <p:cNvSpPr txBox="1"/>
          <p:nvPr/>
        </p:nvSpPr>
        <p:spPr>
          <a:xfrm>
            <a:off x="1028700" y="435959"/>
            <a:ext cx="5103734" cy="272923"/>
          </a:xfrm>
          <a:prstGeom prst="rect">
            <a:avLst/>
          </a:prstGeom>
        </p:spPr>
        <p:txBody>
          <a:bodyPr lIns="0" tIns="0" rIns="0" bIns="0" rtlCol="0" anchor="t">
            <a:spAutoFit/>
          </a:bodyPr>
          <a:lstStyle/>
          <a:p>
            <a:pPr algn="l">
              <a:lnSpc>
                <a:spcPts val="2281"/>
              </a:lnSpc>
              <a:spcBef>
                <a:spcPct val="0"/>
              </a:spcBef>
            </a:pPr>
            <a:r>
              <a:rPr lang="en-US" sz="1629">
                <a:solidFill>
                  <a:srgbClr val="41434B">
                    <a:alpha val="54902"/>
                  </a:srgbClr>
                </a:solidFill>
                <a:latin typeface="Oswald"/>
                <a:ea typeface="Oswald"/>
                <a:cs typeface="Oswald"/>
                <a:sym typeface="Oswald"/>
              </a:rPr>
              <a:t>HARPY/ Codesign with the machine / 2026</a:t>
            </a:r>
          </a:p>
        </p:txBody>
      </p:sp>
      <p:sp>
        <p:nvSpPr>
          <p:cNvPr id="4" name="TextBox 4"/>
          <p:cNvSpPr txBox="1"/>
          <p:nvPr/>
        </p:nvSpPr>
        <p:spPr>
          <a:xfrm>
            <a:off x="1028700" y="1388987"/>
            <a:ext cx="2534298" cy="457200"/>
          </a:xfrm>
          <a:prstGeom prst="rect">
            <a:avLst/>
          </a:prstGeom>
        </p:spPr>
        <p:txBody>
          <a:bodyPr lIns="0" tIns="0" rIns="0" bIns="0" rtlCol="0" anchor="t">
            <a:spAutoFit/>
          </a:bodyPr>
          <a:lstStyle/>
          <a:p>
            <a:pPr algn="l">
              <a:lnSpc>
                <a:spcPts val="3824"/>
              </a:lnSpc>
              <a:spcBef>
                <a:spcPct val="0"/>
              </a:spcBef>
            </a:pPr>
            <a:r>
              <a:rPr lang="en-US" sz="2499" b="1" i="1" spc="-122">
                <a:solidFill>
                  <a:srgbClr val="41434B"/>
                </a:solidFill>
                <a:latin typeface="Noto Sans Bold Italics"/>
                <a:ea typeface="Noto Sans Bold Italics"/>
                <a:cs typeface="Noto Sans Bold Italics"/>
                <a:sym typeface="Noto Sans Bold Italics"/>
              </a:rPr>
              <a:t>HOW IT WORKS </a:t>
            </a:r>
          </a:p>
        </p:txBody>
      </p:sp>
      <p:sp>
        <p:nvSpPr>
          <p:cNvPr id="5" name="TextBox 5"/>
          <p:cNvSpPr txBox="1"/>
          <p:nvPr/>
        </p:nvSpPr>
        <p:spPr>
          <a:xfrm>
            <a:off x="1028700" y="2692968"/>
            <a:ext cx="8273475" cy="5697855"/>
          </a:xfrm>
          <a:prstGeom prst="rect">
            <a:avLst/>
          </a:prstGeom>
        </p:spPr>
        <p:txBody>
          <a:bodyPr lIns="0" tIns="0" rIns="0" bIns="0" rtlCol="0" anchor="t">
            <a:spAutoFit/>
          </a:bodyPr>
          <a:lstStyle/>
          <a:p>
            <a:pPr algn="l">
              <a:lnSpc>
                <a:spcPts val="3060"/>
              </a:lnSpc>
            </a:pPr>
            <a:r>
              <a:rPr lang="en-US" sz="2000" spc="-98">
                <a:solidFill>
                  <a:srgbClr val="41434B"/>
                </a:solidFill>
                <a:latin typeface="Noto Sans"/>
                <a:ea typeface="Noto Sans"/>
                <a:cs typeface="Noto Sans"/>
                <a:sym typeface="Noto Sans"/>
              </a:rPr>
              <a:t>The python file </a:t>
            </a:r>
            <a:r>
              <a:rPr lang="en-US" sz="2000" b="1" spc="-98">
                <a:solidFill>
                  <a:srgbClr val="41434B"/>
                </a:solidFill>
                <a:latin typeface="Noto Sans Bold"/>
                <a:ea typeface="Noto Sans Bold"/>
                <a:cs typeface="Noto Sans Bold"/>
                <a:sym typeface="Noto Sans Bold"/>
              </a:rPr>
              <a:t>harpy6.py</a:t>
            </a:r>
            <a:r>
              <a:rPr lang="en-US" sz="2000" spc="-98">
                <a:solidFill>
                  <a:srgbClr val="41434B"/>
                </a:solidFill>
                <a:latin typeface="Noto Sans"/>
                <a:ea typeface="Noto Sans"/>
                <a:cs typeface="Noto Sans"/>
                <a:sym typeface="Noto Sans"/>
              </a:rPr>
              <a:t> is basically the “brain” of this installation, it receives distance data sent from arduino (by Simone) . Different distance means different state of harpy or audience. In this python file, we defined 5 states:</a:t>
            </a:r>
          </a:p>
          <a:p>
            <a:pPr algn="l">
              <a:lnSpc>
                <a:spcPts val="3060"/>
              </a:lnSpc>
            </a:pPr>
            <a:endParaRPr lang="en-US" sz="2000" spc="-98">
              <a:solidFill>
                <a:srgbClr val="41434B"/>
              </a:solidFill>
              <a:latin typeface="Noto Sans"/>
              <a:ea typeface="Noto Sans"/>
              <a:cs typeface="Noto Sans"/>
              <a:sym typeface="Noto Sans"/>
            </a:endParaRPr>
          </a:p>
          <a:p>
            <a:pPr algn="l">
              <a:lnSpc>
                <a:spcPts val="3060"/>
              </a:lnSpc>
            </a:pPr>
            <a:r>
              <a:rPr lang="en-US" sz="2000" spc="-98">
                <a:solidFill>
                  <a:srgbClr val="41434B"/>
                </a:solidFill>
                <a:latin typeface="Noto Sans"/>
                <a:ea typeface="Noto Sans"/>
                <a:cs typeface="Noto Sans"/>
                <a:sym typeface="Noto Sans"/>
              </a:rPr>
              <a:t>  1.  Lure</a:t>
            </a:r>
          </a:p>
          <a:p>
            <a:pPr algn="l">
              <a:lnSpc>
                <a:spcPts val="3060"/>
              </a:lnSpc>
            </a:pPr>
            <a:r>
              <a:rPr lang="en-US" sz="2000" spc="-98">
                <a:solidFill>
                  <a:srgbClr val="41434B"/>
                </a:solidFill>
                <a:latin typeface="Noto Sans"/>
                <a:ea typeface="Noto Sans"/>
                <a:cs typeface="Noto Sans"/>
                <a:sym typeface="Noto Sans"/>
              </a:rPr>
              <a:t>  2.  Guide</a:t>
            </a:r>
          </a:p>
          <a:p>
            <a:pPr algn="l">
              <a:lnSpc>
                <a:spcPts val="3060"/>
              </a:lnSpc>
            </a:pPr>
            <a:r>
              <a:rPr lang="en-US" sz="2000" spc="-98">
                <a:solidFill>
                  <a:srgbClr val="41434B"/>
                </a:solidFill>
                <a:latin typeface="Noto Sans"/>
                <a:ea typeface="Noto Sans"/>
                <a:cs typeface="Noto Sans"/>
                <a:sym typeface="Noto Sans"/>
              </a:rPr>
              <a:t>  3.  Clone</a:t>
            </a:r>
          </a:p>
          <a:p>
            <a:pPr algn="l">
              <a:lnSpc>
                <a:spcPts val="3060"/>
              </a:lnSpc>
            </a:pPr>
            <a:r>
              <a:rPr lang="en-US" sz="2000" spc="-98">
                <a:solidFill>
                  <a:srgbClr val="41434B"/>
                </a:solidFill>
                <a:latin typeface="Noto Sans"/>
                <a:ea typeface="Noto Sans"/>
                <a:cs typeface="Noto Sans"/>
                <a:sym typeface="Noto Sans"/>
              </a:rPr>
              <a:t>  4.  Evil</a:t>
            </a:r>
          </a:p>
          <a:p>
            <a:pPr algn="l">
              <a:lnSpc>
                <a:spcPts val="3060"/>
              </a:lnSpc>
            </a:pPr>
            <a:r>
              <a:rPr lang="en-US" sz="2000" spc="-98">
                <a:solidFill>
                  <a:srgbClr val="41434B"/>
                </a:solidFill>
                <a:latin typeface="Noto Sans"/>
                <a:ea typeface="Noto Sans"/>
                <a:cs typeface="Noto Sans"/>
                <a:sym typeface="Noto Sans"/>
              </a:rPr>
              <a:t>  5.  Retreat </a:t>
            </a:r>
          </a:p>
          <a:p>
            <a:pPr algn="l">
              <a:lnSpc>
                <a:spcPts val="3060"/>
              </a:lnSpc>
            </a:pPr>
            <a:endParaRPr lang="en-US" sz="2000" spc="-98">
              <a:solidFill>
                <a:srgbClr val="41434B"/>
              </a:solidFill>
              <a:latin typeface="Noto Sans"/>
              <a:ea typeface="Noto Sans"/>
              <a:cs typeface="Noto Sans"/>
              <a:sym typeface="Noto Sans"/>
            </a:endParaRPr>
          </a:p>
          <a:p>
            <a:pPr algn="l">
              <a:lnSpc>
                <a:spcPts val="3060"/>
              </a:lnSpc>
            </a:pPr>
            <a:r>
              <a:rPr lang="en-US" sz="2000" spc="-98">
                <a:solidFill>
                  <a:srgbClr val="41434B"/>
                </a:solidFill>
                <a:latin typeface="Noto Sans"/>
                <a:ea typeface="Noto Sans"/>
                <a:cs typeface="Noto Sans"/>
                <a:sym typeface="Noto Sans"/>
              </a:rPr>
              <a:t>Each state, harpy will give different speeches and the visual will look different, and the information of each state is send to its relevant softwares through different ports provided by python osc library.</a:t>
            </a:r>
          </a:p>
          <a:p>
            <a:pPr algn="l">
              <a:lnSpc>
                <a:spcPts val="3060"/>
              </a:lnSpc>
            </a:pPr>
            <a:endParaRPr lang="en-US" sz="2000" spc="-98">
              <a:solidFill>
                <a:srgbClr val="41434B"/>
              </a:solidFill>
              <a:latin typeface="Noto Sans"/>
              <a:ea typeface="Noto Sans"/>
              <a:cs typeface="Noto Sans"/>
              <a:sym typeface="Noto Sans"/>
            </a:endParaRPr>
          </a:p>
          <a:p>
            <a:pPr algn="l">
              <a:lnSpc>
                <a:spcPts val="3060"/>
              </a:lnSpc>
              <a:spcBef>
                <a:spcPct val="0"/>
              </a:spcBef>
            </a:pPr>
            <a:endParaRPr lang="en-US" sz="2000" spc="-98">
              <a:solidFill>
                <a:srgbClr val="41434B"/>
              </a:solidFill>
              <a:latin typeface="Noto Sans"/>
              <a:ea typeface="Noto Sans"/>
              <a:cs typeface="Noto Sans"/>
              <a:sym typeface="Noto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1028700"/>
            <a:ext cx="6172200" cy="8229600"/>
          </a:xfrm>
          <a:custGeom>
            <a:avLst/>
            <a:gdLst/>
            <a:ahLst/>
            <a:cxnLst/>
            <a:rect l="l" t="t" r="r" b="b"/>
            <a:pathLst>
              <a:path w="6172200" h="8229600">
                <a:moveTo>
                  <a:pt x="0" y="0"/>
                </a:moveTo>
                <a:lnTo>
                  <a:pt x="6172200" y="0"/>
                </a:lnTo>
                <a:lnTo>
                  <a:pt x="6172200" y="8229600"/>
                </a:lnTo>
                <a:lnTo>
                  <a:pt x="0" y="8229600"/>
                </a:lnTo>
                <a:lnTo>
                  <a:pt x="0" y="0"/>
                </a:lnTo>
                <a:close/>
              </a:path>
            </a:pathLst>
          </a:custGeom>
          <a:blipFill>
            <a:blip r:embed="rId2"/>
            <a:stretch>
              <a:fillRect/>
            </a:stretch>
          </a:blipFill>
        </p:spPr>
      </p:sp>
      <p:sp>
        <p:nvSpPr>
          <p:cNvPr id="3" name="TextBox 3"/>
          <p:cNvSpPr txBox="1"/>
          <p:nvPr/>
        </p:nvSpPr>
        <p:spPr>
          <a:xfrm>
            <a:off x="1028700" y="435959"/>
            <a:ext cx="5103734" cy="272923"/>
          </a:xfrm>
          <a:prstGeom prst="rect">
            <a:avLst/>
          </a:prstGeom>
        </p:spPr>
        <p:txBody>
          <a:bodyPr lIns="0" tIns="0" rIns="0" bIns="0" rtlCol="0" anchor="t">
            <a:spAutoFit/>
          </a:bodyPr>
          <a:lstStyle/>
          <a:p>
            <a:pPr algn="l">
              <a:lnSpc>
                <a:spcPts val="2281"/>
              </a:lnSpc>
              <a:spcBef>
                <a:spcPct val="0"/>
              </a:spcBef>
            </a:pPr>
            <a:r>
              <a:rPr lang="en-US" sz="1629">
                <a:solidFill>
                  <a:srgbClr val="41434B">
                    <a:alpha val="54902"/>
                  </a:srgbClr>
                </a:solidFill>
                <a:latin typeface="Oswald"/>
                <a:ea typeface="Oswald"/>
                <a:cs typeface="Oswald"/>
                <a:sym typeface="Oswald"/>
              </a:rPr>
              <a:t>HARPY/ Codesign with the machine / 2026</a:t>
            </a:r>
          </a:p>
        </p:txBody>
      </p:sp>
      <p:sp>
        <p:nvSpPr>
          <p:cNvPr id="4" name="TextBox 4"/>
          <p:cNvSpPr txBox="1"/>
          <p:nvPr/>
        </p:nvSpPr>
        <p:spPr>
          <a:xfrm>
            <a:off x="9144000" y="942975"/>
            <a:ext cx="2534298" cy="457200"/>
          </a:xfrm>
          <a:prstGeom prst="rect">
            <a:avLst/>
          </a:prstGeom>
        </p:spPr>
        <p:txBody>
          <a:bodyPr lIns="0" tIns="0" rIns="0" bIns="0" rtlCol="0" anchor="t">
            <a:spAutoFit/>
          </a:bodyPr>
          <a:lstStyle/>
          <a:p>
            <a:pPr algn="l">
              <a:lnSpc>
                <a:spcPts val="3824"/>
              </a:lnSpc>
              <a:spcBef>
                <a:spcPct val="0"/>
              </a:spcBef>
            </a:pPr>
            <a:r>
              <a:rPr lang="en-US" sz="2499" b="1" i="1" spc="-122">
                <a:solidFill>
                  <a:srgbClr val="000000"/>
                </a:solidFill>
                <a:latin typeface="Noto Sans Bold Italics"/>
                <a:ea typeface="Noto Sans Bold Italics"/>
                <a:cs typeface="Noto Sans Bold Italics"/>
                <a:sym typeface="Noto Sans Bold Italics"/>
              </a:rPr>
              <a:t>HOW IT WORKS </a:t>
            </a:r>
          </a:p>
        </p:txBody>
      </p:sp>
      <p:sp>
        <p:nvSpPr>
          <p:cNvPr id="5" name="TextBox 5"/>
          <p:cNvSpPr txBox="1"/>
          <p:nvPr/>
        </p:nvSpPr>
        <p:spPr>
          <a:xfrm>
            <a:off x="9144000" y="2417445"/>
            <a:ext cx="7503501" cy="6840855"/>
          </a:xfrm>
          <a:prstGeom prst="rect">
            <a:avLst/>
          </a:prstGeom>
        </p:spPr>
        <p:txBody>
          <a:bodyPr lIns="0" tIns="0" rIns="0" bIns="0" rtlCol="0" anchor="t">
            <a:spAutoFit/>
          </a:bodyPr>
          <a:lstStyle/>
          <a:p>
            <a:pPr algn="just">
              <a:lnSpc>
                <a:spcPts val="3060"/>
              </a:lnSpc>
            </a:pPr>
            <a:r>
              <a:rPr lang="en-US" sz="2000" b="1" spc="-98">
                <a:solidFill>
                  <a:srgbClr val="41434B"/>
                </a:solidFill>
                <a:latin typeface="Noto Sans Bold"/>
                <a:ea typeface="Noto Sans Bold"/>
                <a:cs typeface="Noto Sans Bold"/>
                <a:sym typeface="Noto Sans Bold"/>
              </a:rPr>
              <a:t>Non-Evil State</a:t>
            </a:r>
          </a:p>
          <a:p>
            <a:pPr marL="431801" lvl="1" indent="-215900" algn="just">
              <a:lnSpc>
                <a:spcPts val="3060"/>
              </a:lnSpc>
              <a:buFont typeface="Arial"/>
              <a:buChar char="•"/>
            </a:pPr>
            <a:r>
              <a:rPr lang="en-US" sz="2000" spc="-98">
                <a:solidFill>
                  <a:srgbClr val="41434B"/>
                </a:solidFill>
                <a:latin typeface="Noto Sans"/>
                <a:ea typeface="Noto Sans"/>
                <a:cs typeface="Noto Sans"/>
                <a:sym typeface="Noto Sans"/>
              </a:rPr>
              <a:t>Messages sent to Max/MSP</a:t>
            </a:r>
          </a:p>
          <a:p>
            <a:pPr marL="431801" lvl="1" indent="-215900" algn="just">
              <a:lnSpc>
                <a:spcPts val="3060"/>
              </a:lnSpc>
              <a:buFont typeface="Arial"/>
              <a:buChar char="•"/>
            </a:pPr>
            <a:r>
              <a:rPr lang="en-US" sz="2000" spc="-98">
                <a:solidFill>
                  <a:srgbClr val="41434B"/>
                </a:solidFill>
                <a:latin typeface="Noto Sans"/>
                <a:ea typeface="Noto Sans"/>
                <a:cs typeface="Noto Sans"/>
                <a:sym typeface="Noto Sans"/>
              </a:rPr>
              <a:t>MIDI chord progressions played through the Korg Triton Extreme</a:t>
            </a:r>
          </a:p>
          <a:p>
            <a:pPr marL="431801" lvl="1" indent="-215900" algn="just">
              <a:lnSpc>
                <a:spcPts val="3060"/>
              </a:lnSpc>
              <a:buFont typeface="Arial"/>
              <a:buChar char="•"/>
            </a:pPr>
            <a:r>
              <a:rPr lang="en-US" sz="2000" spc="-98">
                <a:solidFill>
                  <a:srgbClr val="41434B"/>
                </a:solidFill>
                <a:latin typeface="Noto Sans"/>
                <a:ea typeface="Noto Sans"/>
                <a:cs typeface="Noto Sans"/>
                <a:sym typeface="Noto Sans"/>
              </a:rPr>
              <a:t>Creates a dreamy drone soundscape</a:t>
            </a:r>
          </a:p>
          <a:p>
            <a:pPr marL="431801" lvl="1" indent="-215900" algn="just">
              <a:lnSpc>
                <a:spcPts val="3060"/>
              </a:lnSpc>
              <a:buFont typeface="Arial"/>
              <a:buChar char="•"/>
            </a:pPr>
            <a:r>
              <a:rPr lang="en-US" sz="2000" spc="-98">
                <a:solidFill>
                  <a:srgbClr val="41434B"/>
                </a:solidFill>
                <a:latin typeface="Noto Sans"/>
                <a:ea typeface="Noto Sans"/>
                <a:cs typeface="Noto Sans"/>
                <a:sym typeface="Noto Sans"/>
              </a:rPr>
              <a:t>LLM speech processed with reverb effects for Harpy’s voice</a:t>
            </a:r>
          </a:p>
          <a:p>
            <a:pPr algn="just">
              <a:lnSpc>
                <a:spcPts val="3060"/>
              </a:lnSpc>
            </a:pPr>
            <a:r>
              <a:rPr lang="en-US" sz="2000" b="1" spc="-98">
                <a:solidFill>
                  <a:srgbClr val="41434B"/>
                </a:solidFill>
                <a:latin typeface="Noto Sans Bold"/>
                <a:ea typeface="Noto Sans Bold"/>
                <a:cs typeface="Noto Sans Bold"/>
                <a:sym typeface="Noto Sans Bold"/>
              </a:rPr>
              <a:t>Evil State</a:t>
            </a:r>
          </a:p>
          <a:p>
            <a:pPr marL="431801" lvl="1" indent="-215900" algn="just">
              <a:lnSpc>
                <a:spcPts val="3060"/>
              </a:lnSpc>
              <a:buFont typeface="Arial"/>
              <a:buChar char="•"/>
            </a:pPr>
            <a:r>
              <a:rPr lang="en-US" sz="2000" spc="-98">
                <a:solidFill>
                  <a:srgbClr val="41434B"/>
                </a:solidFill>
                <a:latin typeface="Noto Sans"/>
                <a:ea typeface="Noto Sans"/>
                <a:cs typeface="Noto Sans"/>
                <a:sym typeface="Noto Sans"/>
              </a:rPr>
              <a:t>Separate Max/MSP audio pipeline</a:t>
            </a:r>
          </a:p>
          <a:p>
            <a:pPr marL="431801" lvl="1" indent="-215900" algn="just">
              <a:lnSpc>
                <a:spcPts val="3060"/>
              </a:lnSpc>
              <a:buFont typeface="Arial"/>
              <a:buChar char="•"/>
            </a:pPr>
            <a:r>
              <a:rPr lang="en-US" sz="2000" spc="-98">
                <a:solidFill>
                  <a:srgbClr val="41434B"/>
                </a:solidFill>
                <a:latin typeface="Noto Sans"/>
                <a:ea typeface="Noto Sans"/>
                <a:cs typeface="Noto Sans"/>
                <a:sym typeface="Noto Sans"/>
              </a:rPr>
              <a:t>Harpy’s voice becomes distorted and unsettling</a:t>
            </a:r>
          </a:p>
          <a:p>
            <a:pPr marL="431801" lvl="1" indent="-215900" algn="just">
              <a:lnSpc>
                <a:spcPts val="3060"/>
              </a:lnSpc>
              <a:buFont typeface="Arial"/>
              <a:buChar char="•"/>
            </a:pPr>
            <a:r>
              <a:rPr lang="en-US" sz="2000" spc="-98">
                <a:solidFill>
                  <a:srgbClr val="41434B"/>
                </a:solidFill>
                <a:latin typeface="Noto Sans"/>
                <a:ea typeface="Noto Sans"/>
                <a:cs typeface="Noto Sans"/>
                <a:sym typeface="Noto Sans"/>
              </a:rPr>
              <a:t>Creates a creepy atmosphere</a:t>
            </a:r>
          </a:p>
          <a:p>
            <a:pPr algn="just">
              <a:lnSpc>
                <a:spcPts val="3060"/>
              </a:lnSpc>
            </a:pPr>
            <a:r>
              <a:rPr lang="en-US" sz="2000" b="1" spc="-98">
                <a:solidFill>
                  <a:srgbClr val="41434B"/>
                </a:solidFill>
                <a:latin typeface="Noto Sans Bold"/>
                <a:ea typeface="Noto Sans Bold"/>
                <a:cs typeface="Noto Sans Bold"/>
                <a:sym typeface="Noto Sans Bold"/>
              </a:rPr>
              <a:t>Clone State</a:t>
            </a:r>
          </a:p>
          <a:p>
            <a:pPr marL="431801" lvl="1" indent="-215900" algn="just">
              <a:lnSpc>
                <a:spcPts val="3060"/>
              </a:lnSpc>
              <a:buFont typeface="Arial"/>
              <a:buChar char="•"/>
            </a:pPr>
            <a:r>
              <a:rPr lang="en-US" sz="2000" spc="-98">
                <a:solidFill>
                  <a:srgbClr val="41434B"/>
                </a:solidFill>
                <a:latin typeface="Noto Sans"/>
                <a:ea typeface="Noto Sans"/>
                <a:cs typeface="Noto Sans"/>
                <a:sym typeface="Noto Sans"/>
              </a:rPr>
              <a:t>Uses GPT-SoVITS voice cloning TTS</a:t>
            </a:r>
          </a:p>
          <a:p>
            <a:pPr marL="431801" lvl="1" indent="-215900" algn="just">
              <a:lnSpc>
                <a:spcPts val="3060"/>
              </a:lnSpc>
              <a:buFont typeface="Arial"/>
              <a:buChar char="•"/>
            </a:pPr>
            <a:r>
              <a:rPr lang="en-US" sz="2000" spc="-98">
                <a:solidFill>
                  <a:srgbClr val="41434B"/>
                </a:solidFill>
                <a:latin typeface="Noto Sans"/>
                <a:ea typeface="Noto Sans"/>
                <a:cs typeface="Noto Sans"/>
                <a:sym typeface="Noto Sans"/>
              </a:rPr>
              <a:t>Stores up to 4 cloned voices from short samples</a:t>
            </a:r>
          </a:p>
          <a:p>
            <a:pPr marL="431801" lvl="1" indent="-215900" algn="just">
              <a:lnSpc>
                <a:spcPts val="3060"/>
              </a:lnSpc>
              <a:buFont typeface="Arial"/>
              <a:buChar char="•"/>
            </a:pPr>
            <a:r>
              <a:rPr lang="en-US" sz="2000" spc="-98">
                <a:solidFill>
                  <a:srgbClr val="41434B"/>
                </a:solidFill>
                <a:latin typeface="Noto Sans"/>
                <a:ea typeface="Noto Sans"/>
                <a:cs typeface="Noto Sans"/>
                <a:sym typeface="Noto Sans"/>
              </a:rPr>
              <a:t>Cloned voices are played during the Evil state</a:t>
            </a:r>
          </a:p>
          <a:p>
            <a:pPr algn="just">
              <a:lnSpc>
                <a:spcPts val="3060"/>
              </a:lnSpc>
            </a:pPr>
            <a:r>
              <a:rPr lang="en-US" sz="2000" b="1" spc="-98">
                <a:solidFill>
                  <a:srgbClr val="41434B"/>
                </a:solidFill>
                <a:latin typeface="Noto Sans Bold"/>
                <a:ea typeface="Noto Sans Bold"/>
                <a:cs typeface="Noto Sans Bold"/>
                <a:sym typeface="Noto Sans Bold"/>
              </a:rPr>
              <a:t>Visual System</a:t>
            </a:r>
          </a:p>
          <a:p>
            <a:pPr marL="431801" lvl="1" indent="-215900" algn="just">
              <a:lnSpc>
                <a:spcPts val="3060"/>
              </a:lnSpc>
              <a:buFont typeface="Arial"/>
              <a:buChar char="•"/>
            </a:pPr>
            <a:r>
              <a:rPr lang="en-US" sz="2000" spc="-98">
                <a:solidFill>
                  <a:srgbClr val="41434B"/>
                </a:solidFill>
                <a:latin typeface="Noto Sans"/>
                <a:ea typeface="Noto Sans"/>
                <a:cs typeface="Noto Sans"/>
                <a:sym typeface="Noto Sans"/>
              </a:rPr>
              <a:t>Visuals created by Kenny</a:t>
            </a:r>
          </a:p>
          <a:p>
            <a:pPr marL="431801" lvl="1" indent="-215900" algn="just">
              <a:lnSpc>
                <a:spcPts val="3060"/>
              </a:lnSpc>
              <a:buFont typeface="Arial"/>
              <a:buChar char="•"/>
            </a:pPr>
            <a:r>
              <a:rPr lang="en-US" sz="2000" spc="-98">
                <a:solidFill>
                  <a:srgbClr val="41434B"/>
                </a:solidFill>
                <a:latin typeface="Noto Sans"/>
                <a:ea typeface="Noto Sans"/>
                <a:cs typeface="Noto Sans"/>
                <a:sym typeface="Noto Sans"/>
              </a:rPr>
              <a:t>Receives state messages from the code</a:t>
            </a:r>
          </a:p>
          <a:p>
            <a:pPr marL="431801" lvl="1" indent="-215900" algn="just">
              <a:lnSpc>
                <a:spcPts val="3060"/>
              </a:lnSpc>
              <a:buFont typeface="Arial"/>
              <a:buChar char="•"/>
            </a:pPr>
            <a:r>
              <a:rPr lang="en-US" sz="2000" spc="-98">
                <a:solidFill>
                  <a:srgbClr val="41434B"/>
                </a:solidFill>
                <a:latin typeface="Noto Sans"/>
                <a:ea typeface="Noto Sans"/>
                <a:cs typeface="Noto Sans"/>
                <a:sym typeface="Noto Sans"/>
              </a:rPr>
              <a:t>Dynamically transforms according to each state</a:t>
            </a:r>
          </a:p>
          <a:p>
            <a:pPr algn="just">
              <a:lnSpc>
                <a:spcPts val="3060"/>
              </a:lnSpc>
              <a:spcBef>
                <a:spcPct val="0"/>
              </a:spcBef>
            </a:pPr>
            <a:endParaRPr lang="en-US" sz="2000" spc="-98">
              <a:solidFill>
                <a:srgbClr val="41434B"/>
              </a:solidFill>
              <a:latin typeface="Noto Sans"/>
              <a:ea typeface="Noto Sans"/>
              <a:cs typeface="Noto Sans"/>
              <a:sym typeface="Noto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rcRect/>
          <a:stretch>
            <a:fillRect/>
          </a:stretch>
        </p:blipFill>
        <p:spPr>
          <a:xfrm>
            <a:off x="12630150" y="1028700"/>
            <a:ext cx="4629150" cy="8229600"/>
          </a:xfrm>
          <a:prstGeom prst="rect">
            <a:avLst/>
          </a:prstGeom>
        </p:spPr>
      </p:pic>
      <p:pic>
        <p:nvPicPr>
          <p:cNvPr id="3" name="Picture 3">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7"/>
          <a:srcRect/>
          <a:stretch>
            <a:fillRect/>
          </a:stretch>
        </p:blipFill>
        <p:spPr>
          <a:xfrm>
            <a:off x="7407503" y="1028700"/>
            <a:ext cx="4629150" cy="8229600"/>
          </a:xfrm>
          <a:prstGeom prst="rect">
            <a:avLst/>
          </a:prstGeom>
        </p:spPr>
      </p:pic>
      <p:sp>
        <p:nvSpPr>
          <p:cNvPr id="4" name="TextBox 4"/>
          <p:cNvSpPr txBox="1"/>
          <p:nvPr/>
        </p:nvSpPr>
        <p:spPr>
          <a:xfrm>
            <a:off x="1028700" y="435959"/>
            <a:ext cx="5103734" cy="272923"/>
          </a:xfrm>
          <a:prstGeom prst="rect">
            <a:avLst/>
          </a:prstGeom>
        </p:spPr>
        <p:txBody>
          <a:bodyPr lIns="0" tIns="0" rIns="0" bIns="0" rtlCol="0" anchor="t">
            <a:spAutoFit/>
          </a:bodyPr>
          <a:lstStyle/>
          <a:p>
            <a:pPr algn="l">
              <a:lnSpc>
                <a:spcPts val="2281"/>
              </a:lnSpc>
              <a:spcBef>
                <a:spcPct val="0"/>
              </a:spcBef>
            </a:pPr>
            <a:r>
              <a:rPr lang="en-US" sz="1629">
                <a:solidFill>
                  <a:srgbClr val="41434B">
                    <a:alpha val="54902"/>
                  </a:srgbClr>
                </a:solidFill>
                <a:latin typeface="Oswald"/>
                <a:ea typeface="Oswald"/>
                <a:cs typeface="Oswald"/>
                <a:sym typeface="Oswald"/>
              </a:rPr>
              <a:t>HARPY/ Codesign with the machine / 2026</a:t>
            </a:r>
          </a:p>
        </p:txBody>
      </p:sp>
      <p:sp>
        <p:nvSpPr>
          <p:cNvPr id="5" name="TextBox 5"/>
          <p:cNvSpPr txBox="1"/>
          <p:nvPr/>
        </p:nvSpPr>
        <p:spPr>
          <a:xfrm>
            <a:off x="1028700" y="1388987"/>
            <a:ext cx="2534298" cy="933450"/>
          </a:xfrm>
          <a:prstGeom prst="rect">
            <a:avLst/>
          </a:prstGeom>
        </p:spPr>
        <p:txBody>
          <a:bodyPr lIns="0" tIns="0" rIns="0" bIns="0" rtlCol="0" anchor="t">
            <a:spAutoFit/>
          </a:bodyPr>
          <a:lstStyle/>
          <a:p>
            <a:pPr algn="l">
              <a:lnSpc>
                <a:spcPts val="3824"/>
              </a:lnSpc>
              <a:spcBef>
                <a:spcPct val="0"/>
              </a:spcBef>
            </a:pPr>
            <a:r>
              <a:rPr lang="en-US" sz="2499" b="1" i="1" spc="-122">
                <a:solidFill>
                  <a:srgbClr val="41434B"/>
                </a:solidFill>
                <a:latin typeface="Noto Sans Bold Italics"/>
                <a:ea typeface="Noto Sans Bold Italics"/>
                <a:cs typeface="Noto Sans Bold Italics"/>
                <a:sym typeface="Noto Sans Bold Italics"/>
              </a:rPr>
              <a:t>FINAL PROTOTYPE INITIAL TESTING</a:t>
            </a:r>
          </a:p>
        </p:txBody>
      </p:sp>
      <p:sp>
        <p:nvSpPr>
          <p:cNvPr id="6" name="TextBox 6"/>
          <p:cNvSpPr txBox="1"/>
          <p:nvPr/>
        </p:nvSpPr>
        <p:spPr>
          <a:xfrm>
            <a:off x="1028700" y="2692968"/>
            <a:ext cx="6284310" cy="3411855"/>
          </a:xfrm>
          <a:prstGeom prst="rect">
            <a:avLst/>
          </a:prstGeom>
        </p:spPr>
        <p:txBody>
          <a:bodyPr lIns="0" tIns="0" rIns="0" bIns="0" rtlCol="0" anchor="t">
            <a:spAutoFit/>
          </a:bodyPr>
          <a:lstStyle/>
          <a:p>
            <a:pPr algn="l">
              <a:lnSpc>
                <a:spcPts val="3060"/>
              </a:lnSpc>
            </a:pPr>
            <a:r>
              <a:rPr lang="en-US" sz="2000" spc="-98">
                <a:solidFill>
                  <a:srgbClr val="41434B"/>
                </a:solidFill>
                <a:latin typeface="Noto Sans"/>
                <a:ea typeface="Noto Sans"/>
                <a:cs typeface="Noto Sans"/>
                <a:sym typeface="Noto Sans"/>
              </a:rPr>
              <a:t>Tests were made using 2 different spaces in Chiba University Sumida Campus. </a:t>
            </a:r>
          </a:p>
          <a:p>
            <a:pPr algn="l">
              <a:lnSpc>
                <a:spcPts val="3060"/>
              </a:lnSpc>
            </a:pPr>
            <a:endParaRPr lang="en-US" sz="2000" spc="-98">
              <a:solidFill>
                <a:srgbClr val="41434B"/>
              </a:solidFill>
              <a:latin typeface="Noto Sans"/>
              <a:ea typeface="Noto Sans"/>
              <a:cs typeface="Noto Sans"/>
              <a:sym typeface="Noto Sans"/>
            </a:endParaRPr>
          </a:p>
          <a:p>
            <a:pPr algn="l">
              <a:lnSpc>
                <a:spcPts val="3060"/>
              </a:lnSpc>
            </a:pPr>
            <a:r>
              <a:rPr lang="en-US" sz="2000" b="1" spc="-98">
                <a:solidFill>
                  <a:srgbClr val="41434B"/>
                </a:solidFill>
                <a:latin typeface="Noto Sans Bold"/>
                <a:ea typeface="Noto Sans Bold"/>
                <a:cs typeface="Noto Sans Bold"/>
                <a:sym typeface="Noto Sans Bold"/>
              </a:rPr>
              <a:t>Checked points:</a:t>
            </a:r>
          </a:p>
          <a:p>
            <a:pPr marL="431801" lvl="1" indent="-215900" algn="l">
              <a:lnSpc>
                <a:spcPts val="3060"/>
              </a:lnSpc>
              <a:buFont typeface="Arial"/>
              <a:buChar char="•"/>
            </a:pPr>
            <a:r>
              <a:rPr lang="en-US" sz="2000" spc="-98">
                <a:solidFill>
                  <a:srgbClr val="41434B"/>
                </a:solidFill>
                <a:latin typeface="Noto Sans"/>
                <a:ea typeface="Noto Sans"/>
                <a:cs typeface="Noto Sans"/>
                <a:sym typeface="Noto Sans"/>
              </a:rPr>
              <a:t>Set up, lights and general details on how the overall interaction would take place. </a:t>
            </a:r>
          </a:p>
          <a:p>
            <a:pPr marL="431801" lvl="1" indent="-215900" algn="l">
              <a:lnSpc>
                <a:spcPts val="3060"/>
              </a:lnSpc>
              <a:buFont typeface="Arial"/>
              <a:buChar char="•"/>
            </a:pPr>
            <a:r>
              <a:rPr lang="en-US" sz="2000" spc="-98">
                <a:solidFill>
                  <a:srgbClr val="41434B"/>
                </a:solidFill>
                <a:latin typeface="Noto Sans"/>
                <a:ea typeface="Noto Sans"/>
                <a:cs typeface="Noto Sans"/>
                <a:sym typeface="Noto Sans"/>
              </a:rPr>
              <a:t>Decide on a suitable space for the installation</a:t>
            </a:r>
          </a:p>
          <a:p>
            <a:pPr marL="431801" lvl="1" indent="-215900" algn="l">
              <a:lnSpc>
                <a:spcPts val="3060"/>
              </a:lnSpc>
              <a:buFont typeface="Arial"/>
              <a:buChar char="•"/>
            </a:pPr>
            <a:r>
              <a:rPr lang="en-US" sz="2000" spc="-98">
                <a:solidFill>
                  <a:srgbClr val="41434B"/>
                </a:solidFill>
                <a:latin typeface="Noto Sans"/>
                <a:ea typeface="Noto Sans"/>
                <a:cs typeface="Noto Sans"/>
                <a:sym typeface="Noto Sans"/>
              </a:rPr>
              <a:t>Proximity sensor test</a:t>
            </a:r>
          </a:p>
          <a:p>
            <a:pPr marL="431801" lvl="1" indent="-215900" algn="l">
              <a:lnSpc>
                <a:spcPts val="3060"/>
              </a:lnSpc>
              <a:buFont typeface="Arial"/>
              <a:buChar char="•"/>
            </a:pPr>
            <a:r>
              <a:rPr lang="en-US" sz="2000" spc="-98">
                <a:solidFill>
                  <a:srgbClr val="41434B"/>
                </a:solidFill>
                <a:latin typeface="Noto Sans"/>
                <a:ea typeface="Noto Sans"/>
                <a:cs typeface="Noto Sans"/>
                <a:sym typeface="Noto Sans"/>
              </a:rPr>
              <a:t>Audio and visuals test</a:t>
            </a:r>
          </a:p>
        </p:txBody>
      </p:sp>
    </p:spTree>
  </p:cSld>
  <p:clrMapOvr>
    <a:masterClrMapping/>
  </p:clrMapOvr>
  <p:timing>
    <p:tnLst>
      <p:par>
        <p:cTn id="1" dur="indefinite" restart="never" nodeType="tmRoot">
          <p:childTnLst>
            <p:video>
              <p:cMediaNode vol="100000">
                <p:cTn id="2" fill="hold" display="0">
                  <p:stCondLst>
                    <p:cond delay="indefinite"/>
                  </p:stCondLst>
                </p:cTn>
                <p:tgtEl>
                  <p:spTgt spid="2"/>
                </p:tgtEl>
              </p:cMediaNode>
            </p:video>
            <p:video>
              <p:cMediaNode vol="100000">
                <p:cTn id="3" fill="hold" display="0">
                  <p:stCondLst>
                    <p:cond delay="indefinite"/>
                  </p:stCondLst>
                </p:cTn>
                <p:tgtEl>
                  <p:spTgt spid="3"/>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435959"/>
            <a:ext cx="5103734" cy="272923"/>
          </a:xfrm>
          <a:prstGeom prst="rect">
            <a:avLst/>
          </a:prstGeom>
        </p:spPr>
        <p:txBody>
          <a:bodyPr lIns="0" tIns="0" rIns="0" bIns="0" rtlCol="0" anchor="t">
            <a:spAutoFit/>
          </a:bodyPr>
          <a:lstStyle/>
          <a:p>
            <a:pPr algn="l">
              <a:lnSpc>
                <a:spcPts val="2281"/>
              </a:lnSpc>
              <a:spcBef>
                <a:spcPct val="0"/>
              </a:spcBef>
            </a:pPr>
            <a:r>
              <a:rPr lang="en-US" sz="1629">
                <a:solidFill>
                  <a:srgbClr val="41434B">
                    <a:alpha val="54902"/>
                  </a:srgbClr>
                </a:solidFill>
                <a:latin typeface="Oswald"/>
                <a:ea typeface="Oswald"/>
                <a:cs typeface="Oswald"/>
                <a:sym typeface="Oswald"/>
              </a:rPr>
              <a:t>HARPY/ Codesign with the machine / 2026</a:t>
            </a:r>
          </a:p>
        </p:txBody>
      </p:sp>
      <p:pic>
        <p:nvPicPr>
          <p:cNvPr id="3" name="Picture 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t="7304" b="7304"/>
          <a:stretch>
            <a:fillRect/>
          </a:stretch>
        </p:blipFill>
        <p:spPr>
          <a:xfrm>
            <a:off x="858858" y="1028700"/>
            <a:ext cx="16651366" cy="8229600"/>
          </a:xfrm>
          <a:prstGeom prst="rect">
            <a:avLst/>
          </a:prstGeom>
        </p:spPr>
      </p:pic>
      <p:sp>
        <p:nvSpPr>
          <p:cNvPr id="4" name="TextBox 4"/>
          <p:cNvSpPr txBox="1"/>
          <p:nvPr/>
        </p:nvSpPr>
        <p:spPr>
          <a:xfrm>
            <a:off x="1190863" y="1267364"/>
            <a:ext cx="4014036" cy="933450"/>
          </a:xfrm>
          <a:prstGeom prst="rect">
            <a:avLst/>
          </a:prstGeom>
        </p:spPr>
        <p:txBody>
          <a:bodyPr lIns="0" tIns="0" rIns="0" bIns="0" rtlCol="0" anchor="t">
            <a:spAutoFit/>
          </a:bodyPr>
          <a:lstStyle/>
          <a:p>
            <a:pPr algn="l">
              <a:lnSpc>
                <a:spcPts val="3824"/>
              </a:lnSpc>
              <a:spcBef>
                <a:spcPct val="0"/>
              </a:spcBef>
            </a:pPr>
            <a:r>
              <a:rPr lang="en-US" sz="2499" b="1" i="1" spc="-122">
                <a:solidFill>
                  <a:srgbClr val="FFFFFF"/>
                </a:solidFill>
                <a:latin typeface="Noto Sans Bold Italics"/>
                <a:ea typeface="Noto Sans Bold Italics"/>
                <a:cs typeface="Noto Sans Bold Italics"/>
                <a:sym typeface="Noto Sans Bold Italics"/>
              </a:rPr>
              <a:t>GROWTH THOUGH VISUAL REPRESENTATION</a:t>
            </a:r>
          </a:p>
        </p:txBody>
      </p:sp>
      <p:sp>
        <p:nvSpPr>
          <p:cNvPr id="5" name="TextBox 5"/>
          <p:cNvSpPr txBox="1"/>
          <p:nvPr/>
        </p:nvSpPr>
        <p:spPr>
          <a:xfrm>
            <a:off x="11812542" y="7456508"/>
            <a:ext cx="5446758" cy="1125855"/>
          </a:xfrm>
          <a:prstGeom prst="rect">
            <a:avLst/>
          </a:prstGeom>
        </p:spPr>
        <p:txBody>
          <a:bodyPr lIns="0" tIns="0" rIns="0" bIns="0" rtlCol="0" anchor="t">
            <a:spAutoFit/>
          </a:bodyPr>
          <a:lstStyle/>
          <a:p>
            <a:pPr algn="l">
              <a:lnSpc>
                <a:spcPts val="3060"/>
              </a:lnSpc>
            </a:pPr>
            <a:r>
              <a:rPr lang="en-US" sz="2000" spc="-98">
                <a:solidFill>
                  <a:srgbClr val="FFFFFF"/>
                </a:solidFill>
                <a:latin typeface="Noto Sans"/>
                <a:ea typeface="Noto Sans"/>
                <a:cs typeface="Noto Sans"/>
                <a:sym typeface="Noto Sans"/>
              </a:rPr>
              <a:t>Aside from the evolution of the sound in the different phases, the other important element to tackle is to show this progress in a visual way.</a:t>
            </a:r>
          </a:p>
        </p:txBody>
      </p:sp>
    </p:spTree>
  </p:cSld>
  <p:clrMapOvr>
    <a:masterClrMapping/>
  </p:clrMapOvr>
  <p:timing>
    <p:tnLst>
      <p:par>
        <p:cTn id="1" dur="indefinite" restart="never" nodeType="tmRoot">
          <p:childTnLst>
            <p:video>
              <p:cMediaNode vol="100000">
                <p:cTn id="2"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a:stretch>
            <a:fillRect/>
          </a:stretch>
        </p:blipFill>
        <p:spPr>
          <a:xfrm>
            <a:off x="0" y="0"/>
            <a:ext cx="18288000" cy="10287000"/>
          </a:xfrm>
          <a:prstGeom prst="rect">
            <a:avLst/>
          </a:prstGeom>
        </p:spPr>
      </p:pic>
      <p:sp>
        <p:nvSpPr>
          <p:cNvPr id="3" name="TextBox 3"/>
          <p:cNvSpPr txBox="1"/>
          <p:nvPr/>
        </p:nvSpPr>
        <p:spPr>
          <a:xfrm>
            <a:off x="1028700" y="435959"/>
            <a:ext cx="5103734" cy="272923"/>
          </a:xfrm>
          <a:prstGeom prst="rect">
            <a:avLst/>
          </a:prstGeom>
        </p:spPr>
        <p:txBody>
          <a:bodyPr lIns="0" tIns="0" rIns="0" bIns="0" rtlCol="0" anchor="t">
            <a:spAutoFit/>
          </a:bodyPr>
          <a:lstStyle/>
          <a:p>
            <a:pPr algn="l">
              <a:lnSpc>
                <a:spcPts val="2281"/>
              </a:lnSpc>
              <a:spcBef>
                <a:spcPct val="0"/>
              </a:spcBef>
            </a:pPr>
            <a:r>
              <a:rPr lang="en-US" sz="1629">
                <a:solidFill>
                  <a:srgbClr val="FFFFFE">
                    <a:alpha val="54902"/>
                  </a:srgbClr>
                </a:solidFill>
                <a:latin typeface="Oswald"/>
                <a:ea typeface="Oswald"/>
                <a:cs typeface="Oswald"/>
                <a:sym typeface="Oswald"/>
              </a:rPr>
              <a:t>HARPY/ Codesign with the machine / 2026</a:t>
            </a:r>
          </a:p>
        </p:txBody>
      </p:sp>
      <p:sp>
        <p:nvSpPr>
          <p:cNvPr id="4" name="TextBox 4"/>
          <p:cNvSpPr txBox="1"/>
          <p:nvPr/>
        </p:nvSpPr>
        <p:spPr>
          <a:xfrm>
            <a:off x="1028700" y="4830128"/>
            <a:ext cx="7951746" cy="541020"/>
          </a:xfrm>
          <a:prstGeom prst="rect">
            <a:avLst/>
          </a:prstGeom>
        </p:spPr>
        <p:txBody>
          <a:bodyPr lIns="0" tIns="0" rIns="0" bIns="0" rtlCol="0" anchor="t">
            <a:spAutoFit/>
          </a:bodyPr>
          <a:lstStyle/>
          <a:p>
            <a:pPr algn="l">
              <a:lnSpc>
                <a:spcPts val="4590"/>
              </a:lnSpc>
              <a:spcBef>
                <a:spcPct val="0"/>
              </a:spcBef>
            </a:pPr>
            <a:r>
              <a:rPr lang="en-US" sz="3000" b="1" spc="-147">
                <a:solidFill>
                  <a:srgbClr val="FFFFFE"/>
                </a:solidFill>
                <a:latin typeface="Noto Sans Bold"/>
                <a:ea typeface="Noto Sans Bold"/>
                <a:cs typeface="Noto Sans Bold"/>
                <a:sym typeface="Noto Sans Bold"/>
              </a:rPr>
              <a:t>FINAL PROTOTYPE</a:t>
            </a:r>
          </a:p>
        </p:txBody>
      </p:sp>
    </p:spTree>
  </p:cSld>
  <p:clrMapOvr>
    <a:masterClrMapping/>
  </p:clrMapOvr>
  <p:timing>
    <p:tnLst>
      <p:par>
        <p:cTn id="1" dur="indefinite" restart="never" nodeType="tmRoot">
          <p:childTnLst>
            <p:video>
              <p:cMediaNode vol="100000">
                <p:cTn id="2" fill="hold" display="0">
                  <p:stCondLst>
                    <p:cond delay="indefinite"/>
                  </p:st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410576" y="1593432"/>
            <a:ext cx="9466847" cy="7100135"/>
          </a:xfrm>
          <a:custGeom>
            <a:avLst/>
            <a:gdLst/>
            <a:ahLst/>
            <a:cxnLst/>
            <a:rect l="l" t="t" r="r" b="b"/>
            <a:pathLst>
              <a:path w="9466847" h="7100135">
                <a:moveTo>
                  <a:pt x="0" y="0"/>
                </a:moveTo>
                <a:lnTo>
                  <a:pt x="9466848" y="0"/>
                </a:lnTo>
                <a:lnTo>
                  <a:pt x="9466848" y="7100136"/>
                </a:lnTo>
                <a:lnTo>
                  <a:pt x="0" y="7100136"/>
                </a:lnTo>
                <a:lnTo>
                  <a:pt x="0" y="0"/>
                </a:lnTo>
                <a:close/>
              </a:path>
            </a:pathLst>
          </a:custGeom>
          <a:blipFill>
            <a:blip r:embed="rId2"/>
            <a:stretch>
              <a:fillRect/>
            </a:stretch>
          </a:blipFill>
        </p:spPr>
      </p:sp>
      <p:sp>
        <p:nvSpPr>
          <p:cNvPr id="3" name="TextBox 3"/>
          <p:cNvSpPr txBox="1"/>
          <p:nvPr/>
        </p:nvSpPr>
        <p:spPr>
          <a:xfrm>
            <a:off x="1028700" y="435959"/>
            <a:ext cx="5103734" cy="272923"/>
          </a:xfrm>
          <a:prstGeom prst="rect">
            <a:avLst/>
          </a:prstGeom>
        </p:spPr>
        <p:txBody>
          <a:bodyPr lIns="0" tIns="0" rIns="0" bIns="0" rtlCol="0" anchor="t">
            <a:spAutoFit/>
          </a:bodyPr>
          <a:lstStyle/>
          <a:p>
            <a:pPr algn="l">
              <a:lnSpc>
                <a:spcPts val="2281"/>
              </a:lnSpc>
              <a:spcBef>
                <a:spcPct val="0"/>
              </a:spcBef>
            </a:pPr>
            <a:r>
              <a:rPr lang="en-US" sz="1629">
                <a:solidFill>
                  <a:srgbClr val="41434B">
                    <a:alpha val="54902"/>
                  </a:srgbClr>
                </a:solidFill>
                <a:latin typeface="Oswald"/>
                <a:ea typeface="Oswald"/>
                <a:cs typeface="Oswald"/>
                <a:sym typeface="Oswald"/>
              </a:rPr>
              <a:t>HARPY/ Codesign with the machine / 2026</a:t>
            </a:r>
          </a:p>
        </p:txBody>
      </p:sp>
      <p:sp>
        <p:nvSpPr>
          <p:cNvPr id="4" name="TextBox 4"/>
          <p:cNvSpPr txBox="1"/>
          <p:nvPr/>
        </p:nvSpPr>
        <p:spPr>
          <a:xfrm>
            <a:off x="7876851" y="623157"/>
            <a:ext cx="2534298" cy="933450"/>
          </a:xfrm>
          <a:prstGeom prst="rect">
            <a:avLst/>
          </a:prstGeom>
        </p:spPr>
        <p:txBody>
          <a:bodyPr lIns="0" tIns="0" rIns="0" bIns="0" rtlCol="0" anchor="t">
            <a:spAutoFit/>
          </a:bodyPr>
          <a:lstStyle/>
          <a:p>
            <a:pPr algn="ctr">
              <a:lnSpc>
                <a:spcPts val="3824"/>
              </a:lnSpc>
              <a:spcBef>
                <a:spcPct val="0"/>
              </a:spcBef>
            </a:pPr>
            <a:r>
              <a:rPr lang="en-US" sz="2499" b="1" i="1" spc="-122">
                <a:solidFill>
                  <a:srgbClr val="000000"/>
                </a:solidFill>
                <a:latin typeface="Noto Sans Bold Italics"/>
                <a:ea typeface="Noto Sans Bold Italics"/>
                <a:cs typeface="Noto Sans Bold Italics"/>
                <a:sym typeface="Noto Sans Bold Italics"/>
              </a:rPr>
              <a:t>AUDIENCE FEEDBACK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TotalTime>
  <Words>606</Words>
  <Application>Microsoft Office PowerPoint</Application>
  <PresentationFormat>自定义</PresentationFormat>
  <Paragraphs>86</Paragraphs>
  <Slides>11</Slides>
  <Notes>0</Notes>
  <HiddenSlides>0</HiddenSlides>
  <MMClips>5</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11</vt:i4>
      </vt:variant>
    </vt:vector>
  </HeadingPairs>
  <TitlesOfParts>
    <vt:vector size="19" baseType="lpstr">
      <vt:lpstr>Oswald</vt:lpstr>
      <vt:lpstr>Noto Sans Bold</vt:lpstr>
      <vt:lpstr>Noto Sans Bold Italics</vt:lpstr>
      <vt:lpstr>Noto Sans Italics</vt:lpstr>
      <vt:lpstr>Arial</vt:lpstr>
      <vt:lpstr>Noto Sans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Parasite, Human-AI, Co-Design</dc:title>
  <dc:creator>radiohorse</dc:creator>
  <cp:lastModifiedBy>Danny Lee</cp:lastModifiedBy>
  <cp:revision>3</cp:revision>
  <dcterms:created xsi:type="dcterms:W3CDTF">2006-08-16T00:00:00Z</dcterms:created>
  <dcterms:modified xsi:type="dcterms:W3CDTF">2026-09-03T11:39:03Z</dcterms:modified>
  <dc:identifier>DAHIYiL4sKY</dc:identifier>
</cp:coreProperties>
</file>